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</p:sldIdLst>
  <p:sldSz cy="5143500" cx="9144000"/>
  <p:notesSz cx="6858000" cy="9144000"/>
  <p:embeddedFontLst>
    <p:embeddedFont>
      <p:font typeface="Montserrat SemiBold"/>
      <p:regular r:id="rId122"/>
      <p:bold r:id="rId123"/>
      <p:italic r:id="rId124"/>
      <p:boldItalic r:id="rId125"/>
    </p:embeddedFont>
    <p:embeddedFont>
      <p:font typeface="Montserrat"/>
      <p:regular r:id="rId126"/>
      <p:bold r:id="rId127"/>
      <p:italic r:id="rId128"/>
      <p:boldItalic r:id="rId129"/>
    </p:embeddedFont>
    <p:embeddedFont>
      <p:font typeface="Montserrat Medium"/>
      <p:regular r:id="rId130"/>
      <p:bold r:id="rId131"/>
      <p:italic r:id="rId132"/>
      <p:boldItalic r:id="rId133"/>
    </p:embeddedFont>
    <p:embeddedFont>
      <p:font typeface="Montserrat ExtraBold"/>
      <p:bold r:id="rId134"/>
      <p:boldItalic r:id="rId1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16A50D-51A0-42A5-883E-2C0B3746500C}">
  <a:tblStyle styleId="{3416A50D-51A0-42A5-883E-2C0B374650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Montserrat-boldItalic.fntdata"/><Relationship Id="rId128" Type="http://schemas.openxmlformats.org/officeDocument/2006/relationships/font" Target="fonts/Montserrat-italic.fntdata"/><Relationship Id="rId127" Type="http://schemas.openxmlformats.org/officeDocument/2006/relationships/font" Target="fonts/Montserrat-bold.fntdata"/><Relationship Id="rId126" Type="http://schemas.openxmlformats.org/officeDocument/2006/relationships/font" Target="fonts/Montserrat-regular.fntdata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MontserratSemiBold-boldItalic.fntdata"/><Relationship Id="rId29" Type="http://schemas.openxmlformats.org/officeDocument/2006/relationships/slide" Target="slides/slide23.xml"/><Relationship Id="rId124" Type="http://schemas.openxmlformats.org/officeDocument/2006/relationships/font" Target="fonts/MontserratSemiBold-italic.fntdata"/><Relationship Id="rId123" Type="http://schemas.openxmlformats.org/officeDocument/2006/relationships/font" Target="fonts/MontserratSemiBold-bold.fntdata"/><Relationship Id="rId122" Type="http://schemas.openxmlformats.org/officeDocument/2006/relationships/font" Target="fonts/MontserratSemiBold-regular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2" Type="http://schemas.openxmlformats.org/officeDocument/2006/relationships/font" Target="fonts/MontserratMedium-italic.fntdata"/><Relationship Id="rId131" Type="http://schemas.openxmlformats.org/officeDocument/2006/relationships/font" Target="fonts/MontserratMedium-bold.fntdata"/><Relationship Id="rId130" Type="http://schemas.openxmlformats.org/officeDocument/2006/relationships/font" Target="fonts/MontserratMedium-regular.fntdata"/><Relationship Id="rId135" Type="http://schemas.openxmlformats.org/officeDocument/2006/relationships/font" Target="fonts/MontserratExtraBold-boldItalic.fntdata"/><Relationship Id="rId134" Type="http://schemas.openxmlformats.org/officeDocument/2006/relationships/font" Target="fonts/MontserratExtraBold-bold.fntdata"/><Relationship Id="rId133" Type="http://schemas.openxmlformats.org/officeDocument/2006/relationships/font" Target="fonts/MontserratMedium-bold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d1c25258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d1c2525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Bom dia! Muito obrigado pela presença de cada um de vocês aqui nesse dia tão especial.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Eu vou apresentar meu trabalho de conclusão de curso.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O título pode parecer um pouco intimidador, mas vamos passo a passo, vai ser uma jornada interessante!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Antes de qualquer coisa eu gostaria de conversar um pouco sobre… [o momento histórico que estamos vivendo]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b6b359f4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b6b359f4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Nesse contexto surge a INFERÊNCIA ATIVA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trike="sngStrike"/>
              <a:t>Inferência Ativa é justamente uma das principais teorias para explicar formalmente a inteligência e o comportamento de </a:t>
            </a:r>
            <a:endParaRPr strike="sngStrike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9f22467d7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9f22467d7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9d1c252580_2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9d1c252580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Pra vocês terem uma ideia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9d1c252580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9d1c252580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9d1c252580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9d1c252580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9d1c252580_2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9d1c252580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9d12aafa9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9d12aafa9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9d1c252580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9d1c252580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9d12aafa9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9d12aafa9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9d1c252580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9d1c252580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9d12aafa9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9d12aafa9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d1c252580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d1c252580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>
                <a:solidFill>
                  <a:schemeClr val="dk1"/>
                </a:solidFill>
              </a:rPr>
              <a:t>A Inferência Ativa é um </a:t>
            </a:r>
            <a:r>
              <a:rPr b="1" lang="pt-BR">
                <a:solidFill>
                  <a:schemeClr val="dk1"/>
                </a:solidFill>
              </a:rPr>
              <a:t>arcabouço</a:t>
            </a:r>
            <a:r>
              <a:rPr b="1" lang="pt-BR">
                <a:solidFill>
                  <a:schemeClr val="dk1"/>
                </a:solidFill>
              </a:rPr>
              <a:t> teórico</a:t>
            </a:r>
            <a:r>
              <a:rPr lang="pt-BR">
                <a:solidFill>
                  <a:schemeClr val="dk1"/>
                </a:solidFill>
              </a:rPr>
              <a:t> ambicioso que busca </a:t>
            </a:r>
            <a:r>
              <a:rPr lang="pt-BR" u="sng">
                <a:solidFill>
                  <a:schemeClr val="dk1"/>
                </a:solidFill>
              </a:rPr>
              <a:t>explicar</a:t>
            </a:r>
            <a:r>
              <a:rPr lang="pt-BR">
                <a:solidFill>
                  <a:schemeClr val="dk1"/>
                </a:solidFill>
              </a:rPr>
              <a:t> cognição e comportamento de </a:t>
            </a:r>
            <a:r>
              <a:rPr lang="pt-BR" u="sng">
                <a:solidFill>
                  <a:schemeClr val="dk1"/>
                </a:solidFill>
              </a:rPr>
              <a:t>qualquer organismo</a:t>
            </a:r>
            <a:r>
              <a:rPr lang="pt-BR">
                <a:solidFill>
                  <a:schemeClr val="dk1"/>
                </a:solidFill>
              </a:rPr>
              <a:t> a partir de </a:t>
            </a:r>
            <a:r>
              <a:rPr b="1" lang="pt-BR">
                <a:solidFill>
                  <a:schemeClr val="dk1"/>
                </a:solidFill>
              </a:rPr>
              <a:t>princípios fundamentais</a:t>
            </a:r>
            <a:r>
              <a:rPr lang="pt-BR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9ed9d9ec2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9ed9d9ec2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Pra vocês terem uma ideia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f4120b55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9f4120b55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9d12aafa9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9d12aafa9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Muitas possibilidades fascinantes para explorar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Acima de tudo, acredito muito no poder da colaboração e dedicação de esforços juntos avançarmos </a:t>
            </a:r>
            <a:r>
              <a:rPr lang="pt-BR">
                <a:solidFill>
                  <a:schemeClr val="dk1"/>
                </a:solidFill>
              </a:rPr>
              <a:t>na compreensão da cognição, e expandirmos as fronteiras do conhecimento. 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9fc2b184d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9fc2b184d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9fc2b184d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9fc2b184d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9fc2b184d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9fc2b184d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db380d7b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db380d7b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O autor dessa teoria é o Neurocientista britânico Karl J Frinston.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Ele coleciona diversos prêmios e reconhecimentos por suas contribuições na área de Neuroimagiologia, e neurociência teórica.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db380d7b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db380d7b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O princípio da energia livre.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Nada menos que uma proposta de teoria de tudo para a neurociência.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O princípio da energia livre, a grosso modo, é uma generalização ainda da Inferência Ativa, ele busca explicar a existência de sistemas dinâmicos em equilíbrio não estacionário…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Parece complicado né,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ea60f3f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ea60f3f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 é, complicado mesmo hahahah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Para a nossa sorte, minha e de vocês, eu não entro no princípio da energia livre, mas nosso foco hoje na teoria da Inferência Ativa, que é derivada dele.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ea60f3f4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ea60f3f4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Nosso escopo é estritamente na Inferenca Ativa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Ela se concentra em explicar comportamento e cognição de organismos que interagem com seus ambientes, ou seja agentes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Nessas imagens eu trouxe representações de como a Inferência Ativa se situa no panorama das ideias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db380d7b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db380d7b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Frinston propôs a Inferência ativa originalmente em 2009, seguido de uma série de outras publicações expandindo e aprofundando o tópico.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ea60f3f4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ea60f3f4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ed9d9ec2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ed9d9ec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A ideia central da Inferência Ativa é que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QUALQUER organismo que interage com seu ambiente, ou seja, um AGENTE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Tem como ímpeto fundamental de MINIMIZAR A SURPRESA dos estímulos sensoriais que recebe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INFERÊNCIA ATIVA permite FORMALIZAR qualquer COMPORTAMENTO INTELIGENTE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como PROPRIEDADE EMERGENTE dessa otimização da surpresa das observações. 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[apresentar o ciclo de percepção-ação na imagem] Ou seja, qualquer agente está em um ciclo contínuo no qual ele observa seu ambiente,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Sob essa ótica, qualquer comportamento inteligente como ação, cognição e aprendizado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/>
              <a:t>podem ser vistos como PROPRIEDADES EMERGENTES dessa otimização da surpresa nas observações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ed9d9ec2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ed9d9ec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Todo organismo precisa interagir com seu ambiente. Isso ocorre por meio de um ciclo contínuo de ação-percepção no qual o organismo \textbf{observa} o seu ambiente e \textbf{age} de modo a modificá-lo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Esse ambiente, entretanto, apresenta desafios formidáveis a continuidade de sua existência.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Desse modo, a única forma de um organismo permanecer existindo é se ele adquirir alguma forma de \textbf{controle adaptativo} de seu ciclo de ação-percepção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AIF é uma solução normativa para esse problema de controle adaptativo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Bom dia! Meu nome tannan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ed9d9ec2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ed9d9ec2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Qualquer organismo interagindo com seu ambiente mantém um modelo probabilístico do seu ambiente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Esse modelo representa crenças probabilísticas sobre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 dinâmica do seu ambiente 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como cada estado elicita diferentes percepções sensoriais no agente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Esse modelo é chamado generativo porque permite que o agente </a:t>
            </a:r>
            <a:r>
              <a:rPr b="1" lang="pt-BR"/>
              <a:t>gere</a:t>
            </a:r>
            <a:r>
              <a:rPr lang="pt-BR"/>
              <a:t> predições sobre quais sensações espera observar.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ed9d9ec2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ed9d9ec2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Todas as facetas de comportamento e cognição de qualquer organismo seguem um único imperativo: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minimizar a surpresa das suas observações sensoriais.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Surpresa nesse contexto se refere ao erro de predição, a discrepância entre a observação obtida e a observação esperada segundo o modelo generativo do organismo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ed9d9ec2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ed9d9ec2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 surpresa não pode ser minimizada direta nem passivamente, apenas \textbf{atualizando as crenças} para se conformarem às observações ou \textbf{agindo} para conformar o ambiente às crenças \cite{Parr2022, DaCosta2020, Smith2021Step}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ed9d9ec2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ed9d9ec2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as preferências e objetivos do agente são representadas como priors no modelo generativo do agente.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Isto é, observações preferidas são assumidas como mais prováveis.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Esse viés de otimismo torna resultados não preferidos como literal e tecnicamente “surpreendentes”, ou seja, desviantes dos priors.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Por exemplo: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ed9d9ec2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9ed9d9ec2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Desse modo, se eu estou com fome é mais provável que eu procure comida do que fique parado, precisamente porque estar com fome é inconsistente com minhas preferências (ou seja, estatisticamente surpreendente), e eu espero que comer produza sentimentos de saciedade (minimizando a surpresa)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ed9d9ec2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9ed9d9ec2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ed9d9ec2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ed9d9ec2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Agentes </a:t>
            </a:r>
            <a:r>
              <a:rPr b="1" lang="pt-BR"/>
              <a:t>percebem o mundo</a:t>
            </a:r>
            <a:r>
              <a:rPr lang="pt-BR"/>
              <a:t> por meio da minimização da surpresa, garantindo que seu modelo é consistente com suas observações passadas.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Agentes </a:t>
            </a:r>
            <a:r>
              <a:rPr b="1" lang="pt-BR"/>
              <a:t>agem</a:t>
            </a:r>
            <a:r>
              <a:rPr lang="pt-BR"/>
              <a:t> minimizando surpresa esperada, para tornar as </a:t>
            </a:r>
            <a:r>
              <a:rPr b="1" lang="pt-BR"/>
              <a:t>observações futuras</a:t>
            </a:r>
            <a:r>
              <a:rPr lang="pt-BR"/>
              <a:t> consistentes com o seu modelo.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ed9d9ec2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9ed9d9ec2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[Ler slide]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é aí que entra nosso [POMDP]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fc2b184d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fc2b184d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POMDP!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Partially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Observable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Markov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Decision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Process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Processo de decisão Markoviano parcialmente observável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fc2b184d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fc2b184d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Um POMDP descreve crenças sobre estados abstratos do mundo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as mudanças esperadas nesses estados ao longo do tempo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 como ações são escolhidas baseadas nessas crenças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d1c25258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d1c25258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Bom dia! Meu nome tannan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fc2b184d9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fc2b184d9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f4120b55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9f4120b55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 cada instante t, o </a:t>
            </a:r>
            <a:r>
              <a:rPr b="1" lang="pt-BR"/>
              <a:t>verdadeiro estado</a:t>
            </a:r>
            <a:r>
              <a:rPr lang="pt-BR"/>
              <a:t> </a:t>
            </a:r>
            <a:r>
              <a:rPr lang="pt-BR" u="sng"/>
              <a:t>s*</a:t>
            </a:r>
            <a:r>
              <a:rPr lang="pt-BR"/>
              <a:t> do ambiente varia de acordo com </a:t>
            </a:r>
            <a:r>
              <a:rPr b="1" lang="pt-BR"/>
              <a:t>alguma dinâmica</a:t>
            </a:r>
            <a:r>
              <a:rPr lang="pt-BR"/>
              <a:t> que é </a:t>
            </a:r>
            <a:r>
              <a:rPr b="1" lang="pt-BR"/>
              <a:t>influenciada pelas ações do agente</a:t>
            </a:r>
            <a:br>
              <a:rPr b="1" lang="pt-BR"/>
            </a:b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Esse </a:t>
            </a:r>
            <a:r>
              <a:rPr b="1" lang="pt-BR"/>
              <a:t>estado verdadeiro</a:t>
            </a:r>
            <a:r>
              <a:rPr lang="pt-BR"/>
              <a:t> do ambiente é </a:t>
            </a:r>
            <a:r>
              <a:rPr lang="pt-BR" u="sng"/>
              <a:t>inacessível</a:t>
            </a:r>
            <a:r>
              <a:rPr lang="pt-BR"/>
              <a:t> para os agentes,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agentes só tem acesso a </a:t>
            </a:r>
            <a:r>
              <a:rPr b="1" lang="pt-BR"/>
              <a:t>OBSERVAÇÕES </a:t>
            </a:r>
            <a:r>
              <a:rPr lang="pt-BR" u="sng"/>
              <a:t>o</a:t>
            </a:r>
            <a:r>
              <a:rPr lang="pt-BR"/>
              <a:t> geradas a partir do estado verdadeiro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 partir dessas </a:t>
            </a:r>
            <a:r>
              <a:rPr b="1" lang="pt-BR"/>
              <a:t>observações</a:t>
            </a:r>
            <a:r>
              <a:rPr lang="pt-BR"/>
              <a:t>, o agente opera sobre </a:t>
            </a:r>
            <a:r>
              <a:rPr b="1" lang="pt-BR"/>
              <a:t>estados ocultos </a:t>
            </a:r>
            <a:r>
              <a:rPr lang="pt-BR" u="sng"/>
              <a:t>s</a:t>
            </a:r>
            <a:r>
              <a:rPr lang="pt-BR"/>
              <a:t>, que ele infere (acredita) serem os estados do ambiente, visto que ele não tem acesso aos estados verdadeiros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Assim, o agente mantém um </a:t>
            </a:r>
            <a:r>
              <a:rPr b="1" lang="pt-BR"/>
              <a:t>MODELO GENERATIVO</a:t>
            </a:r>
            <a:r>
              <a:rPr lang="pt-BR"/>
              <a:t> do mundo: ou seja crenças sobre estados ocultos e sua dinâmica: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 probabilidade de transitar de um estado </a:t>
            </a:r>
            <a:r>
              <a:rPr b="1" lang="pt-BR"/>
              <a:t>S(t - 1)</a:t>
            </a:r>
            <a:r>
              <a:rPr lang="pt-BR"/>
              <a:t> para um estado </a:t>
            </a:r>
            <a:r>
              <a:rPr b="1" lang="pt-BR"/>
              <a:t>S(t )</a:t>
            </a:r>
            <a:r>
              <a:rPr lang="pt-BR"/>
              <a:t> a partir da ação </a:t>
            </a:r>
            <a:r>
              <a:rPr b="1" lang="pt-BR"/>
              <a:t>u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 a probabilidade de, estando no estado </a:t>
            </a:r>
            <a:r>
              <a:rPr b="1" lang="pt-BR"/>
              <a:t>S(t + 1)</a:t>
            </a:r>
            <a:r>
              <a:rPr lang="pt-BR"/>
              <a:t> , obter a observação </a:t>
            </a:r>
            <a:r>
              <a:rPr b="1" lang="pt-BR"/>
              <a:t>O(t + 1)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r>
              <a:rPr lang="pt-BR"/>
              <a:t>A partir dessa formalização podemos especificar o [Modelo Generativo do agente]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f4120b55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9f4120b55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[A partir dessa formalização podemos especificar o] Modelo Generativo do agente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Ele é uma distribuição de probabilidades conjunta sobre as observações, os estados ocultos, e as policies- sequências de ações- que um agente pode tomar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Esse modelo é fatorado em quatro componentes: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Observation likelihood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Transition likelihood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Prior Preferences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Computacionalmente representamos cada uma dessas distribuições de probabilidade como Matrizes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fc2b184d9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fc2b184d9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fc2b184d9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9fc2b184d9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d3269e4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ed3269e4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9d12aafa9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9d12aafa9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d12aafa9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d12aafa9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d1c252580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d1c252580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d1c252580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9d1c252580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d1c252580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d1c252580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Bom dia! Meu nome tannan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9d1c252580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9d1c252580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DishBrain foi um sistema desenvolvido por </a:t>
            </a:r>
            <a:r>
              <a:rPr b="1" lang="pt-BR"/>
              <a:t>Kagan</a:t>
            </a:r>
            <a:r>
              <a:rPr lang="pt-BR"/>
              <a:t> e seus colaboradores, para </a:t>
            </a:r>
            <a:r>
              <a:rPr b="1" lang="pt-BR"/>
              <a:t>conectar neurônios a um ambiente virtual em tempo real. 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O DishBrain é o </a:t>
            </a:r>
            <a:r>
              <a:rPr b="1" lang="pt-BR"/>
              <a:t>primeiro</a:t>
            </a:r>
            <a:r>
              <a:rPr lang="pt-BR"/>
              <a:t> sistema bio-sintético em tempo real que demonstrou aprendizado orientado a objetivos.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Conseguiram isso usando protocolos baseados na </a:t>
            </a:r>
            <a:r>
              <a:rPr b="1" lang="pt-BR"/>
              <a:t>INFERENCIA ATIVA. 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Eles </a:t>
            </a:r>
            <a:r>
              <a:rPr b="1" lang="pt-BR">
                <a:solidFill>
                  <a:schemeClr val="dk1"/>
                </a:solidFill>
              </a:rPr>
              <a:t>simplesmente</a:t>
            </a:r>
            <a:r>
              <a:rPr lang="pt-BR">
                <a:solidFill>
                  <a:schemeClr val="dk1"/>
                </a:solidFill>
              </a:rPr>
              <a:t> ensinaram neurônios a jogar pong.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EM CINCO MINUTOS.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Eu fiquei completamente encantado com essa pesquisa… Foi a principal inspiração para esse meu trabalho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Na verdade, não fui apenas eu que fiquei impressionado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d12aafa9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d12aafa9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[Não fui só eu que fiquei impressionado]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Assim, a partir do DishBrain, me veio a seguinte pergunta de pesquisa: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d12aafa9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d12aafa9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[ler o slide]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 partir dessa pergunta, desenvolvi a seguinte hipótese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12aafa9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12aafa9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[ler o slide]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Com essa hipótese em mãos, vamos arregaçar as mangas e trabalhar no plano de ação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9ed9d9ec2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9ed9d9ec2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9db380d7b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9db380d7b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Lançado em Junho de 1972, Pong foi o primeiro videogame comercialmente bem-sucedido, baseado em uma representação gráfica simples de um jogo de tênis.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Pong permite aos jogadores controlar raquetes virtuais para rebater uma bola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Desenvolvido pela Atari Inc., por Nolan Bushnell e Ted Dabney, Pong representou um marco na indústria de jogos, iniciando a era dos videogames de arcade.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Pong gerou quatro vezes mais receita do que outras máquinas operadas por moedas na época, resultando em milhares de unidades vendidas e imitações por concorrentes.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inspirou a criação de produtos subsequentes, como o Home Pong, um dos primeiros jogos domésticos, lançado em 1975.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d1c252580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9d1c252580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9d1c252580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9d1c252580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9ed9d9ec2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9ed9d9ec2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No DishBrain o que mais nos interessa é: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 a bola em trânsito,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acertos 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erros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9d12aafa9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9d12aafa9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Neurônios humanos e de ratos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d1c25258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d1c25258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Bom dia! Meu nome tannan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9d12aafa9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9d12aafa9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High Definition Multi-Electrode Array: Matriz de eletrodos de alta definição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Chip utilizado para ler a atividade elétrica e fornecer pulsos elétricos aos neurônios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9db380d7b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9db380d7b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9db380d7b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9db380d7b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9ea60f3f4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9ea60f3f4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[ler o slide]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Com essa hipótese em mãos, vamos arregaçar as mangas e trabalhar no plano de ação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9db380d7b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9db380d7b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Assim, nosso objetivo é direto: avaliar nossa hipótese de tabalho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Esse objetivo se divide em três: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9ea60f3f4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9ea60f3f4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Para atingir nossos objetivos, nos desenvolvemos,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9ea60f3f4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9ea60f3f4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Uma versão de Pong inspirado no Pong do DishBrain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9ea60f3f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9ea60f3f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um agente computacional baseado em </a:t>
            </a:r>
            <a:r>
              <a:rPr b="1" lang="pt-BR"/>
              <a:t>Inferência Ativa</a:t>
            </a:r>
            <a:endParaRPr b="1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9ea60f3f4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9ea60f3f4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Uma interface computacional para integrar o </a:t>
            </a:r>
            <a:r>
              <a:rPr b="1" lang="pt-BR"/>
              <a:t>AGENTE </a:t>
            </a:r>
            <a:r>
              <a:rPr lang="pt-BR"/>
              <a:t>ao </a:t>
            </a:r>
            <a:r>
              <a:rPr b="1" lang="pt-BR"/>
              <a:t>AMBIENTE</a:t>
            </a:r>
            <a:endParaRPr b="1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ea60f3f4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9ea60f3f4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 o PingPOMDP que orquestra todos os outros compenentes para 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ea60f3f4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ea60f3f4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Assim, nosso objetivo é direto: avaliar nossa hipótese de tabalho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Esse objetivo se divide em três: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9ea60f3f4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9ea60f3f4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Então, essa figura é um bom resumo do trabalho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[E este…]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Vamos entender cada um desses componentes,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Mas para realmente entender o PingPOMP, precisamos abordar um pouco mais sobre a sua inspiração: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ed9d9ec2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9ed9d9ec2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 este é o esquema geral do DishBrain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Neurônios são estimulados e lidos pela MEA, que os permite interagir com o Pong. 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9d12aafa9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9d12aafa9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Desse modo, o modelei o DishBrain da seguinte forma: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os neurônios foram abstraidos por um modelo de AIF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o Pong foi abstraindo por minha implementação de Pong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Desenvolvemos a interface GridLink especialmente para abstrair a MEA e seus protocolos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Esses três elementos juntos e orquestrados compõem o PingPOMDP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Agora vamos nos aprofundar no elemento central desse trabalho: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c90a79a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c90a79a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9db380d7b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9db380d7b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 interface GridLink!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d1c252580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9d1c252580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GridLink é a interface central desse projeto, ela utilizar protocolos inspirados no DishBrain para integrar agentes com ambientes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Assim como no DishBrain, a MEA integra neurônios a um ambiente Pong,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No PingPOMDP, a GridLink integra um agente AIF com nosso ambiente Pong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 vamos começar vendo </a:t>
            </a:r>
            <a:r>
              <a:rPr b="1" lang="pt-BR"/>
              <a:t>como</a:t>
            </a:r>
            <a:r>
              <a:rPr lang="pt-BR"/>
              <a:t> o Kagan conseguiu integrar os neurônios ao ambiente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9ed9d9ec2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9ed9d9ec2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O fundamento do DishBrain é a integração dos neurônios com o ambiente Pong a partir de um 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Ciclo fechado de leitura e estímulo eletrofisiológico 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 integração ocorre por meio dos seguintes [</a:t>
            </a:r>
            <a:r>
              <a:rPr b="1" lang="pt-BR"/>
              <a:t>protocolos específicos]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administrados pela MEA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Esse ciclo ocorre por meio da MEA a partir de uma série de protocolos desenvolvidos pelo Kagan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partir dos seguintes protocolos: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trike="sngStrike"/>
              <a:t>A ideia é justamente inbuir os neurônios no mundo virtual, porque segundo a AIF, </a:t>
            </a:r>
            <a:endParaRPr strike="sngStrike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9ed9d9ec2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9ed9d9ec2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Esses protocolos determinam </a:t>
            </a:r>
            <a:r>
              <a:rPr b="1" lang="pt-BR"/>
              <a:t>como</a:t>
            </a:r>
            <a:r>
              <a:rPr lang="pt-BR"/>
              <a:t> os eletrodos serão utilizados para </a:t>
            </a:r>
            <a:endParaRPr/>
          </a:p>
          <a:p>
            <a:pPr indent="-298450" lvl="2" marL="18288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pt-BR"/>
              <a:t>representar o ambiente</a:t>
            </a:r>
            <a:r>
              <a:rPr lang="pt-BR"/>
              <a:t> para os neurônios e </a:t>
            </a:r>
            <a:endParaRPr/>
          </a:p>
          <a:p>
            <a:pPr indent="-298450" lvl="2" marL="18288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pt-BR"/>
              <a:t>interpretar a atividade</a:t>
            </a:r>
            <a:r>
              <a:rPr lang="pt-BR"/>
              <a:t> dos neurônios para gerar </a:t>
            </a:r>
            <a:r>
              <a:rPr b="1" lang="pt-BR"/>
              <a:t>ações no ambiente</a:t>
            </a:r>
            <a:endParaRPr b="1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 representação do ambiente para os neurônios se dá por meio dos </a:t>
            </a:r>
            <a:r>
              <a:rPr b="1" lang="pt-BR"/>
              <a:t>Protocolos de Estímulos</a:t>
            </a:r>
            <a:endParaRPr b="1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 interpretação da atividade neuronal em ações se dá por meio do </a:t>
            </a:r>
            <a:r>
              <a:rPr b="1" lang="pt-BR"/>
              <a:t>Protocolo de Controle</a:t>
            </a:r>
            <a:endParaRPr b="1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9ea60f3f4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9ea60f3f4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 MEA foi dividida em uma </a:t>
            </a:r>
            <a:r>
              <a:rPr b="1" lang="pt-BR"/>
              <a:t>área sensorial</a:t>
            </a:r>
            <a:r>
              <a:rPr lang="pt-BR"/>
              <a:t> e </a:t>
            </a:r>
            <a:r>
              <a:rPr b="1" lang="pt-BR"/>
              <a:t>regiões motoras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Dentro da região sensorial </a:t>
            </a:r>
            <a:r>
              <a:rPr b="1" lang="pt-BR"/>
              <a:t>oito eletrodos</a:t>
            </a:r>
            <a:r>
              <a:rPr lang="pt-BR"/>
              <a:t> foram selecionados como </a:t>
            </a:r>
            <a:r>
              <a:rPr b="1" lang="pt-BR"/>
              <a:t>eletrodos de estímulo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Esses eletrodos de estímulo que administram qualquer impulso elétrico para os neurônios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As </a:t>
            </a:r>
            <a:r>
              <a:rPr b="1" lang="pt-BR"/>
              <a:t>regiões motoras</a:t>
            </a:r>
            <a:r>
              <a:rPr lang="pt-BR"/>
              <a:t> lêem a atividade elétrica em seus eletrodos. Elas foram definidas arbitrariamente da seguinte forma: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Caso haja mais atividade elétrica nas regiões 1, a raquete será movida para cima. Caso haja mais atividade elétrica na região 2 a raquete será movida para baixo.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 ideia foi justamente fazer com que os neurônios necessariamente alterem sua estrutura e atividade elétrica para de fato controlar adequadamente a raquete de modo a não perder o jogo.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9ed9d9ec2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9ed9d9ec2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 MEA foi dividida em uma </a:t>
            </a:r>
            <a:r>
              <a:rPr b="1" lang="pt-BR"/>
              <a:t>área sensorial</a:t>
            </a:r>
            <a:r>
              <a:rPr lang="pt-BR"/>
              <a:t> e </a:t>
            </a:r>
            <a:r>
              <a:rPr b="1" lang="pt-BR"/>
              <a:t>regiões motoras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Dentro da região sensorial </a:t>
            </a:r>
            <a:r>
              <a:rPr b="1" lang="pt-BR"/>
              <a:t>oito eletrodos</a:t>
            </a:r>
            <a:r>
              <a:rPr lang="pt-BR"/>
              <a:t> foram selecionados como </a:t>
            </a:r>
            <a:r>
              <a:rPr b="1" lang="pt-BR"/>
              <a:t>eletrodos de estímulo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Esses eletrodos de estímulo que administram qualquer impulso elétrico para os neurônios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As </a:t>
            </a:r>
            <a:r>
              <a:rPr b="1" lang="pt-BR"/>
              <a:t>regiões motoras</a:t>
            </a:r>
            <a:r>
              <a:rPr lang="pt-BR"/>
              <a:t> lêem a atividade elétrica em seus eletrodos. Elas foram definidas arbitrariamente da seguinte forma: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Caso haja mais atividade elétrica nas regiões 1, a raquete será movida para cima. Caso haja mais atividade elétrica na região 2 a raquete será movida para baixo.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 ideia foi justamente fazer com que os neurônios necessariamente alterem sua estrutura e atividade elétrica para de fato controlar adequadamente a raquete de modo a não perder o jogo.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b6b359f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b6b359f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À medida em que nos aprofundamos em um período marcado por revoluções tecnológicas e científicas sem precedentes, essa compreensão torna-se ainda mais pungente, não apenas para desvendar os segredos do cérebro humano \cite{neurofrontier}, mas também para nos orientar no desenvolvimento de sistemas artificiais capazes de aprender e adaptar-se de maneira similar aos organismos vivos \cite{AIandNeuroscienceNature}.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Gostaria de iniciar chamando atenção para o momento que estamos vivendo … Tudo isso foi gerado pela inteligência humana, então é cada vez mais urgente compreendermos e expandirmos essa capacidade cognitiva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Nesse cenário, a busca milenar da humanidade de compreender a inteligência é cada vez mais urgente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9ec33f4cf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9ec33f4cf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Na GridLink utilizamos uma matriz para representar a MEA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Cada célula da matriz pode apresentar valor 1 para representar atividade elétrica naquela região, ou 0 para ausência de atividade elétrica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9ed9d9ec2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9ed9d9ec2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No PingPOmDP utiliei um bem menor porque do contrário não executaria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2x3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obervação necessariamente vai ser só a primeira fileira da matriz, um vetor três elementos binários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9ed9d9ec2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9ed9d9ec2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No DishBrain a raquete é movida para cima caso 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9ed9d9ec2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9ed9d9ec2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Um ambiente é definido pelo estado de suas variáveis a cada instante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Em nosso contexto, a principal variável de interesse é a: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</a:t>
            </a:r>
            <a:r>
              <a:rPr lang="pt-BR"/>
              <a:t>osição relativa da raquete em relação a bola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No DishBrain essa posição relativa é representada como ativação de um dos 8 eletrodos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9ec33f4cf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9ec33f4cf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[Ler slide]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9f4120b55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9f4120b55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Assim fechamos os ciclo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Dessa forma, os protocolos conseguem: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 tanto interpretar a atividade do agente como uma ação no ambiente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quanto representar o estado do ambiente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Porém ainda resta uma pergunta fundamental: [como ensinar os neurônios a jogar?]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9ed9d9ec2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9ed9d9ec2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Além de apenas representar a posição relativa da bola como estado do ambiente, precisamos ensinar os objetivos do jogo aos neurônios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Comunicar de alguma forma que rebater a bola (hit) é bom e que perder a bola (miss) é ruim.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Como ensinar isso para os neurônios?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 a posição da bola de forma neutra, para os neurônios aprenderem a jogar nós precisamos comunicar o que é desejáve e o que é indesejável no jogo.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Como que o Kagan vai ensinar que rebater a bola é bom e perder a bola é ruim?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9f4120b55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9f4120b55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 grande sacada de Kagan foi usar protocolos de Feedback baseados na Inferência Ativa!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Vamos lembrar que segundo essa teoria o ímpeto fundamental de qualquer agente é a minimização da surpresa de suas observações.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Surpresa é justamente a </a:t>
            </a:r>
            <a:r>
              <a:rPr b="1" lang="pt-BR">
                <a:solidFill>
                  <a:schemeClr val="dk1"/>
                </a:solidFill>
              </a:rPr>
              <a:t>medida da imprevisibilidade</a:t>
            </a:r>
            <a:r>
              <a:rPr lang="pt-BR">
                <a:solidFill>
                  <a:schemeClr val="dk1"/>
                </a:solidFill>
              </a:rPr>
              <a:t> de uma observação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Nesse sentido,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Uma </a:t>
            </a:r>
            <a:r>
              <a:rPr b="1" lang="pt-BR">
                <a:solidFill>
                  <a:schemeClr val="dk1"/>
                </a:solidFill>
              </a:rPr>
              <a:t>observação imprevisível</a:t>
            </a:r>
            <a:r>
              <a:rPr lang="pt-BR">
                <a:solidFill>
                  <a:schemeClr val="dk1"/>
                </a:solidFill>
              </a:rPr>
              <a:t>, por definição, é o que há de mais </a:t>
            </a:r>
            <a:r>
              <a:rPr b="1" lang="pt-BR">
                <a:solidFill>
                  <a:schemeClr val="dk1"/>
                </a:solidFill>
              </a:rPr>
              <a:t>surpreendente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Portanto, pode ser utilizada como </a:t>
            </a:r>
            <a:r>
              <a:rPr b="1" lang="pt-BR">
                <a:solidFill>
                  <a:schemeClr val="dk1"/>
                </a:solidFill>
              </a:rPr>
              <a:t>reforço negativo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Por conseguinte, uma </a:t>
            </a:r>
            <a:r>
              <a:rPr b="1" lang="pt-BR">
                <a:solidFill>
                  <a:schemeClr val="dk1"/>
                </a:solidFill>
              </a:rPr>
              <a:t>observação previsível</a:t>
            </a:r>
            <a:r>
              <a:rPr lang="pt-BR">
                <a:solidFill>
                  <a:schemeClr val="dk1"/>
                </a:solidFill>
              </a:rPr>
              <a:t>, pode ser utilizada como </a:t>
            </a:r>
            <a:r>
              <a:rPr b="1" lang="pt-BR">
                <a:solidFill>
                  <a:schemeClr val="dk1"/>
                </a:solidFill>
              </a:rPr>
              <a:t>reforço positivo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Assim, a ideia é que, ao </a:t>
            </a:r>
            <a:r>
              <a:rPr b="1" lang="pt-BR">
                <a:solidFill>
                  <a:schemeClr val="dk1"/>
                </a:solidFill>
              </a:rPr>
              <a:t>minimizar a surpresa</a:t>
            </a:r>
            <a:r>
              <a:rPr lang="pt-BR">
                <a:solidFill>
                  <a:schemeClr val="dk1"/>
                </a:solidFill>
              </a:rPr>
              <a:t>, esperamos que um agente vai </a:t>
            </a:r>
            <a:r>
              <a:rPr b="1" lang="pt-BR">
                <a:solidFill>
                  <a:schemeClr val="dk1"/>
                </a:solidFill>
              </a:rPr>
              <a:t>evitar comportamentos</a:t>
            </a:r>
            <a:r>
              <a:rPr lang="pt-BR">
                <a:solidFill>
                  <a:schemeClr val="dk1"/>
                </a:solidFill>
              </a:rPr>
              <a:t> relacionados com </a:t>
            </a:r>
            <a:r>
              <a:rPr b="1" lang="pt-BR">
                <a:solidFill>
                  <a:schemeClr val="dk1"/>
                </a:solidFill>
              </a:rPr>
              <a:t>observações imprevisíveis</a:t>
            </a:r>
            <a:r>
              <a:rPr lang="pt-BR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 </a:t>
            </a:r>
            <a:r>
              <a:rPr b="1" lang="pt-BR">
                <a:solidFill>
                  <a:schemeClr val="dk1"/>
                </a:solidFill>
              </a:rPr>
              <a:t>reforçar comportamentos</a:t>
            </a:r>
            <a:r>
              <a:rPr lang="pt-BR">
                <a:solidFill>
                  <a:schemeClr val="dk1"/>
                </a:solidFill>
              </a:rPr>
              <a:t> que levem a </a:t>
            </a:r>
            <a:r>
              <a:rPr b="1" lang="pt-BR">
                <a:solidFill>
                  <a:schemeClr val="dk1"/>
                </a:solidFill>
              </a:rPr>
              <a:t>observações previsíveis.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PORTANTO, o fato desse protocolo ter funcionado com neurônios fortalece a ideia de que neurônios operam sob esse referencial teórico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Também reforça a pergunta de pesquisa: será que um modelo de inferência ativa simples também responderá a esses protocolos?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Aliás, os PROTOCOLOS são os seguintes: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9ec33f4cf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9ec33f4cf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 temos </a:t>
            </a:r>
            <a:r>
              <a:rPr lang="pt-BR" u="sng"/>
              <a:t>três tipos de estímulos</a:t>
            </a:r>
            <a:r>
              <a:rPr lang="pt-BR"/>
              <a:t> para representar o ambiente para os neurônios no DishBrain: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Além do </a:t>
            </a:r>
            <a:r>
              <a:rPr b="1" lang="pt-BR"/>
              <a:t>Estímulo Sensorial que acabamos de ver</a:t>
            </a:r>
            <a:r>
              <a:rPr lang="pt-BR"/>
              <a:t>, temos dois tipos de feedback: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pt-BR"/>
              <a:t>Feedback Previsível</a:t>
            </a:r>
            <a:r>
              <a:rPr lang="pt-BR"/>
              <a:t>: como resposta ao comportamento desejável de rebater a bola 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pt-BR"/>
              <a:t>Feedback Imprevisível</a:t>
            </a:r>
            <a:r>
              <a:rPr lang="pt-BR"/>
              <a:t>: </a:t>
            </a:r>
            <a:r>
              <a:rPr lang="pt-BR">
                <a:solidFill>
                  <a:schemeClr val="dk1"/>
                </a:solidFill>
              </a:rPr>
              <a:t>como resposta ao comportamento indesejável de perder a bola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9ec33f4cf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9ec33f4cf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Fundamentalmente, o DishBrain, parte da premissa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d12aafa9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d12aafa9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9ec33f4cf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9ec33f4cf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Fundamentalmente, o DishBrain, parte da premissa 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9ec33f4cf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9ec33f4cf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Resumo da ópera!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 GridLink é a interface computacional que construímos para permitir integrar agentes a ambientes por meio dos protocolos de input e controle desenvolvidos no DishBrain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 Dinâmica da GridLink é a seguinte [ler a imagem]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Com a GridLink funcionando plenamente, podemos trabalhar no [Agente!]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9f4120b55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9f4120b55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Agente computacional que construímos para [interagir com]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9d1c252580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9d1c252580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[Construímos para] interagir com o ambiente pong por meio da GridLink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Então como vimos, esse é o fluxo de observações e ações [ler a imagem]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Nesse caso, o agente recebe [observações como entrada]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9f4120b55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9f4120b55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 [o agente recebe] observações como entrada, e gera ações como saída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Ambos em comunicação com a GridLink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Mas como ele transforma entradas em saídas?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Para entendermos esse processo precisamos [</a:t>
            </a:r>
            <a:r>
              <a:rPr b="1" lang="pt-BR">
                <a:solidFill>
                  <a:schemeClr val="dk1"/>
                </a:solidFill>
              </a:rPr>
              <a:t>formalizar um agente de inferência ativa</a:t>
            </a:r>
            <a:r>
              <a:rPr lang="pt-BR">
                <a:solidFill>
                  <a:schemeClr val="dk1"/>
                </a:solidFill>
              </a:rPr>
              <a:t>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9fc2b184d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9fc2b184d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9fc2b184d9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9fc2b184d9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Reconsiderando nossas entradas e saídas, podemos definir [os espaços do agente]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9fc2b184d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9fc2b184d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[</a:t>
            </a:r>
            <a:r>
              <a:rPr lang="pt-BR">
                <a:solidFill>
                  <a:schemeClr val="dk1"/>
                </a:solidFill>
              </a:rPr>
              <a:t>A partir dessas entradas e saídas, podemos definir] os </a:t>
            </a:r>
            <a:r>
              <a:rPr b="1" lang="pt-BR" u="sng">
                <a:solidFill>
                  <a:schemeClr val="dk1"/>
                </a:solidFill>
              </a:rPr>
              <a:t>espaços do agente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Esses espaços definem o [modelo generativo do agente]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9fc2b184d9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9fc2b184d9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 partir dos espaços do agente podemos definir as matrizes de crenças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9fc2b184d9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9fc2b184d9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O agente observa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inferindo o estado oculto que se encontra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O agente age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inferindo policies e sampleando ações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d12aafa9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d12aafa9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[antes de qualquer coisa eu gostaria de conversar sobre] o momento histórico que estamos vivendo.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O que é a inteligência? Essa é uma das perguntas mais antigas e profundas da humanidade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Ela é a ainda mais urgente no momento que estamos vivendo: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 cada dia ficção científica se torna mais realidade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Diversas mudanças de paradigma estão logo no horizonte: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Engenharia genética, CRISPR, mRNA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Estamos cada vez mais próximos de congelar o envelhecimento e talvez revertê-lo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Tratamentos </a:t>
            </a:r>
            <a:r>
              <a:rPr lang="pt-BR"/>
              <a:t>inéditos e extremamente promissores com psicodélicos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Fusão nuclear, supercondutor em temperatura ambiente,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Foguetes reutilizáveis e mais eficientes,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Computação quântica,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e principalmente inteligência artificial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Cada uma dessas revoluções sem precedentes há poucos anos seria ficção científica absoluta, hoje estão em nosso horizonte de possibilidades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Inclusive, essa imagem foi criada por uma inteligência artificial a partir de um dos parágrafos de introdução do meu TCC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Essa imagem foi criada por uma inteligência artificial a partir de um parágrafo do meu TCC. Há 6 meses isso seria inimaginável.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Nele eu falo sobre como a jornada para compreender a cognição vem desde os gregos há 5 mil anos antes de Cristo até nossos neurocientistas computacionais da atualidade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Aqui eu quero chamar atenção para o fato de que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Cada milimetro avançado na compreensão da cognição, gera progresso exponencial para toda a humanidade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O que tudo isso tem em comum? </a:t>
            </a:r>
            <a:r>
              <a:rPr b="1" lang="pt-BR"/>
              <a:t>Inteligência como matéria prima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Portanto, cada milímetro que avançamos na compreensão e expansão da inteligência, rende juros exponenciais em progresso. 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9ea60f3f4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9ea60f3f4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Finalmente, temos o nosso PingPOMDP ele foi o [sistema que construímos]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9d12aafa9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9d12aafa9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Sistema que construímos para avaliar nossa hipótese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mas principalmente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permitir a orquestração de experimentos onde agentes interagem com ambientes por meio dos protocolos desenvolvidos para o DishBain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9fc2b184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9fc2b184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9fc2b184d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9fc2b184d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9fc2b184d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9fc2b184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9d1c252580_2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9d1c252580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Pra vocês terem uma ideia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9d12aafa9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9d12aafa9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9d1c252580_2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9d1c252580_2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9f4120b55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9f4120b55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9fc2b184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9fc2b184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9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3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3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6.png"/><Relationship Id="rId4" Type="http://schemas.openxmlformats.org/officeDocument/2006/relationships/image" Target="../media/image138.png"/><Relationship Id="rId9" Type="http://schemas.openxmlformats.org/officeDocument/2006/relationships/image" Target="../media/image137.png"/><Relationship Id="rId5" Type="http://schemas.openxmlformats.org/officeDocument/2006/relationships/image" Target="../media/image97.png"/><Relationship Id="rId6" Type="http://schemas.openxmlformats.org/officeDocument/2006/relationships/image" Target="../media/image126.png"/><Relationship Id="rId7" Type="http://schemas.openxmlformats.org/officeDocument/2006/relationships/image" Target="../media/image130.png"/><Relationship Id="rId8" Type="http://schemas.openxmlformats.org/officeDocument/2006/relationships/image" Target="../media/image1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64.png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gif"/><Relationship Id="rId4" Type="http://schemas.openxmlformats.org/officeDocument/2006/relationships/image" Target="../media/image43.gif"/><Relationship Id="rId5" Type="http://schemas.openxmlformats.org/officeDocument/2006/relationships/image" Target="../media/image45.png"/><Relationship Id="rId6" Type="http://schemas.openxmlformats.org/officeDocument/2006/relationships/image" Target="../media/image50.png"/><Relationship Id="rId7" Type="http://schemas.openxmlformats.org/officeDocument/2006/relationships/image" Target="../media/image42.png"/><Relationship Id="rId8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35.gif"/><Relationship Id="rId5" Type="http://schemas.openxmlformats.org/officeDocument/2006/relationships/image" Target="../media/image71.jp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63.png"/><Relationship Id="rId13" Type="http://schemas.openxmlformats.org/officeDocument/2006/relationships/image" Target="../media/image49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9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65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99.png"/><Relationship Id="rId7" Type="http://schemas.openxmlformats.org/officeDocument/2006/relationships/image" Target="../media/image9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7.png"/><Relationship Id="rId4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7.png"/><Relationship Id="rId4" Type="http://schemas.openxmlformats.org/officeDocument/2006/relationships/image" Target="../media/image95.jpg"/><Relationship Id="rId5" Type="http://schemas.openxmlformats.org/officeDocument/2006/relationships/image" Target="../media/image2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5.jpg"/><Relationship Id="rId4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2.png"/><Relationship Id="rId4" Type="http://schemas.openxmlformats.org/officeDocument/2006/relationships/image" Target="../media/image91.png"/><Relationship Id="rId5" Type="http://schemas.openxmlformats.org/officeDocument/2006/relationships/image" Target="../media/image105.png"/><Relationship Id="rId6" Type="http://schemas.openxmlformats.org/officeDocument/2006/relationships/image" Target="../media/image29.png"/><Relationship Id="rId7" Type="http://schemas.openxmlformats.org/officeDocument/2006/relationships/image" Target="../media/image9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9.png"/><Relationship Id="rId4" Type="http://schemas.openxmlformats.org/officeDocument/2006/relationships/image" Target="../media/image92.png"/><Relationship Id="rId5" Type="http://schemas.openxmlformats.org/officeDocument/2006/relationships/image" Target="../media/image87.png"/><Relationship Id="rId6" Type="http://schemas.openxmlformats.org/officeDocument/2006/relationships/image" Target="../media/image102.png"/><Relationship Id="rId7" Type="http://schemas.openxmlformats.org/officeDocument/2006/relationships/image" Target="../media/image82.png"/><Relationship Id="rId8" Type="http://schemas.openxmlformats.org/officeDocument/2006/relationships/image" Target="../media/image9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9.png"/><Relationship Id="rId4" Type="http://schemas.openxmlformats.org/officeDocument/2006/relationships/image" Target="../media/image101.png"/><Relationship Id="rId5" Type="http://schemas.openxmlformats.org/officeDocument/2006/relationships/image" Target="../media/image98.png"/><Relationship Id="rId6" Type="http://schemas.openxmlformats.org/officeDocument/2006/relationships/image" Target="../media/image96.png"/><Relationship Id="rId7" Type="http://schemas.openxmlformats.org/officeDocument/2006/relationships/image" Target="../media/image95.jpg"/><Relationship Id="rId8" Type="http://schemas.openxmlformats.org/officeDocument/2006/relationships/image" Target="../media/image10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0.gif"/><Relationship Id="rId4" Type="http://schemas.openxmlformats.org/officeDocument/2006/relationships/image" Target="../media/image102.png"/><Relationship Id="rId5" Type="http://schemas.openxmlformats.org/officeDocument/2006/relationships/image" Target="../media/image29.png"/><Relationship Id="rId6" Type="http://schemas.openxmlformats.org/officeDocument/2006/relationships/image" Target="../media/image104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9.png"/><Relationship Id="rId4" Type="http://schemas.openxmlformats.org/officeDocument/2006/relationships/image" Target="../media/image125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9.png"/><Relationship Id="rId4" Type="http://schemas.openxmlformats.org/officeDocument/2006/relationships/image" Target="../media/image60.png"/><Relationship Id="rId5" Type="http://schemas.openxmlformats.org/officeDocument/2006/relationships/image" Target="../media/image11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9.gif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0.png"/><Relationship Id="rId4" Type="http://schemas.openxmlformats.org/officeDocument/2006/relationships/image" Target="../media/image13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8.png"/><Relationship Id="rId4" Type="http://schemas.openxmlformats.org/officeDocument/2006/relationships/image" Target="../media/image29.png"/><Relationship Id="rId5" Type="http://schemas.openxmlformats.org/officeDocument/2006/relationships/image" Target="../media/image125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9.png"/><Relationship Id="rId4" Type="http://schemas.openxmlformats.org/officeDocument/2006/relationships/image" Target="../media/image125.png"/><Relationship Id="rId5" Type="http://schemas.openxmlformats.org/officeDocument/2006/relationships/image" Target="../media/image10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9.png"/><Relationship Id="rId4" Type="http://schemas.openxmlformats.org/officeDocument/2006/relationships/image" Target="../media/image125.png"/><Relationship Id="rId5" Type="http://schemas.openxmlformats.org/officeDocument/2006/relationships/image" Target="../media/image10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4.png"/><Relationship Id="rId4" Type="http://schemas.openxmlformats.org/officeDocument/2006/relationships/image" Target="../media/image1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3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0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8.png"/><Relationship Id="rId4" Type="http://schemas.openxmlformats.org/officeDocument/2006/relationships/image" Target="../media/image117.png"/><Relationship Id="rId5" Type="http://schemas.openxmlformats.org/officeDocument/2006/relationships/image" Target="../media/image131.png"/><Relationship Id="rId6" Type="http://schemas.openxmlformats.org/officeDocument/2006/relationships/image" Target="../media/image12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68425" y="467350"/>
            <a:ext cx="7861500" cy="28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GridLink e PingPOMDP: 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"/>
                <a:ea typeface="Montserrat"/>
                <a:cs typeface="Montserrat"/>
                <a:sym typeface="Montserrat"/>
              </a:rPr>
              <a:t>ferramentas para explorar</a:t>
            </a: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 Inferência Ativa </a:t>
            </a:r>
            <a:r>
              <a:rPr lang="pt-BR" sz="360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 agentes computacionais </a:t>
            </a:r>
            <a:r>
              <a:rPr lang="pt-BR" sz="3600">
                <a:latin typeface="Montserrat"/>
                <a:ea typeface="Montserrat"/>
                <a:cs typeface="Montserrat"/>
                <a:sym typeface="Montserrat"/>
              </a:rPr>
              <a:t>a partir dos protocolos do</a:t>
            </a: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 DishBrain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17737" y="2473887"/>
            <a:ext cx="5231200" cy="1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2078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Inferência Ativa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631A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12"/>
          <p:cNvSpPr txBox="1"/>
          <p:nvPr>
            <p:ph type="ctrTitle"/>
          </p:nvPr>
        </p:nvSpPr>
        <p:spPr>
          <a:xfrm>
            <a:off x="468425" y="467350"/>
            <a:ext cx="79851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Métricas</a:t>
            </a:r>
            <a:endParaRPr sz="3600">
              <a:solidFill>
                <a:srgbClr val="A938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1" name="Google Shape;941;p112"/>
          <p:cNvSpPr txBox="1"/>
          <p:nvPr>
            <p:ph type="ctrTitle"/>
          </p:nvPr>
        </p:nvSpPr>
        <p:spPr>
          <a:xfrm>
            <a:off x="468425" y="1355350"/>
            <a:ext cx="7985100" cy="26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Duração Média de Partida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pt-BR" sz="2000">
                <a:latin typeface="Montserrat"/>
                <a:ea typeface="Montserrat"/>
                <a:cs typeface="Montserrat"/>
                <a:sym typeface="Montserrat"/>
              </a:rPr>
              <a:t>hits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i="1" lang="pt-BR" sz="2000">
                <a:latin typeface="Montserrat"/>
                <a:ea typeface="Montserrat"/>
                <a:cs typeface="Montserrat"/>
                <a:sym typeface="Montserrat"/>
              </a:rPr>
              <a:t>misses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)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pt-BR" sz="2000">
                <a:latin typeface="Montserrat"/>
                <a:ea typeface="Montserrat"/>
                <a:cs typeface="Montserrat"/>
                <a:sym typeface="Montserrat"/>
              </a:rPr>
              <a:t>Average Rally Leng</a:t>
            </a:r>
            <a:r>
              <a:rPr i="1" lang="pt-BR" sz="2000">
                <a:latin typeface="Montserrat"/>
                <a:ea typeface="Montserrat"/>
                <a:cs typeface="Montserrat"/>
                <a:sym typeface="Montserrat"/>
              </a:rPr>
              <a:t>th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Partidas Zeradas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(rally = 0)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pt-BR" sz="2000">
                <a:latin typeface="Montserrat"/>
                <a:ea typeface="Montserrat"/>
                <a:cs typeface="Montserrat"/>
                <a:sym typeface="Montserrat"/>
              </a:rPr>
              <a:t>Aces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Partidas Longas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(rally &gt; 3)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pt-BR" sz="2000">
                <a:latin typeface="Montserrat"/>
                <a:ea typeface="Montserrat"/>
                <a:cs typeface="Montserrat"/>
                <a:sym typeface="Montserrat"/>
              </a:rPr>
              <a:t>Long Rallies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3"/>
          <p:cNvSpPr txBox="1"/>
          <p:nvPr>
            <p:ph type="title"/>
          </p:nvPr>
        </p:nvSpPr>
        <p:spPr>
          <a:xfrm>
            <a:off x="311700" y="2078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esultados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7" name="Google Shape;947;p113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025" y="346275"/>
            <a:ext cx="5972750" cy="4450951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4"/>
          <p:cNvSpPr/>
          <p:nvPr/>
        </p:nvSpPr>
        <p:spPr>
          <a:xfrm>
            <a:off x="2892195" y="373102"/>
            <a:ext cx="3568200" cy="1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14"/>
          <p:cNvSpPr txBox="1"/>
          <p:nvPr>
            <p:ph idx="4294967295" type="ctrTitle"/>
          </p:nvPr>
        </p:nvSpPr>
        <p:spPr>
          <a:xfrm>
            <a:off x="309300" y="270075"/>
            <a:ext cx="12294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Número de partidas longas por semente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850" y="477325"/>
            <a:ext cx="5957448" cy="4188848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15"/>
          <p:cNvSpPr txBox="1"/>
          <p:nvPr>
            <p:ph idx="4294967295" type="ctrTitle"/>
          </p:nvPr>
        </p:nvSpPr>
        <p:spPr>
          <a:xfrm>
            <a:off x="309300" y="270075"/>
            <a:ext cx="12294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Duração média de partida com 120k iterações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61" name="Google Shape;961;p115"/>
          <p:cNvSpPr/>
          <p:nvPr/>
        </p:nvSpPr>
        <p:spPr>
          <a:xfrm>
            <a:off x="2892195" y="477327"/>
            <a:ext cx="3568200" cy="1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25" y="381000"/>
            <a:ext cx="6456251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16"/>
          <p:cNvSpPr txBox="1"/>
          <p:nvPr>
            <p:ph idx="4294967295" type="ctrTitle"/>
          </p:nvPr>
        </p:nvSpPr>
        <p:spPr>
          <a:xfrm>
            <a:off x="309300" y="270075"/>
            <a:ext cx="13491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Duração média de partida por tipo de agente com semente 1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68" name="Google Shape;968;p116"/>
          <p:cNvSpPr/>
          <p:nvPr/>
        </p:nvSpPr>
        <p:spPr>
          <a:xfrm>
            <a:off x="3171250" y="381000"/>
            <a:ext cx="3989100" cy="1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400" y="396250"/>
            <a:ext cx="6986000" cy="43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17"/>
          <p:cNvSpPr txBox="1"/>
          <p:nvPr>
            <p:ph idx="4294967295" type="ctrTitle"/>
          </p:nvPr>
        </p:nvSpPr>
        <p:spPr>
          <a:xfrm>
            <a:off x="309300" y="270075"/>
            <a:ext cx="13491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Duração média de partida por tipo de agente com semente 1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425" y="413100"/>
            <a:ext cx="6132550" cy="431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18"/>
          <p:cNvSpPr txBox="1"/>
          <p:nvPr>
            <p:ph idx="4294967295" type="ctrTitle"/>
          </p:nvPr>
        </p:nvSpPr>
        <p:spPr>
          <a:xfrm>
            <a:off x="309300" y="270075"/>
            <a:ext cx="13491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Duração média de partida por tipo de agente com semente 2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81" name="Google Shape;981;p118"/>
          <p:cNvSpPr/>
          <p:nvPr/>
        </p:nvSpPr>
        <p:spPr>
          <a:xfrm>
            <a:off x="3177200" y="413100"/>
            <a:ext cx="3989100" cy="1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050" y="402400"/>
            <a:ext cx="7026950" cy="4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19"/>
          <p:cNvSpPr txBox="1"/>
          <p:nvPr>
            <p:ph idx="4294967295" type="ctrTitle"/>
          </p:nvPr>
        </p:nvSpPr>
        <p:spPr>
          <a:xfrm>
            <a:off x="309300" y="270075"/>
            <a:ext cx="13491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Duração média de partida por tipo de agente com semente 2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600" y="384125"/>
            <a:ext cx="6221774" cy="43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20"/>
          <p:cNvSpPr/>
          <p:nvPr/>
        </p:nvSpPr>
        <p:spPr>
          <a:xfrm>
            <a:off x="3829275" y="456700"/>
            <a:ext cx="3478200" cy="14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20"/>
          <p:cNvSpPr txBox="1"/>
          <p:nvPr>
            <p:ph idx="4294967295" type="ctrTitle"/>
          </p:nvPr>
        </p:nvSpPr>
        <p:spPr>
          <a:xfrm>
            <a:off x="309300" y="270075"/>
            <a:ext cx="14667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Duração média de partida por agente com e sem feedback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121"/>
          <p:cNvPicPr preferRelativeResize="0"/>
          <p:nvPr/>
        </p:nvPicPr>
        <p:blipFill rotWithShape="1">
          <a:blip r:embed="rId3">
            <a:alphaModFix/>
          </a:blip>
          <a:srcRect b="13748" l="22044" r="13984" t="0"/>
          <a:stretch/>
        </p:blipFill>
        <p:spPr>
          <a:xfrm>
            <a:off x="1067650" y="3103125"/>
            <a:ext cx="1083775" cy="14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325" y="2878674"/>
            <a:ext cx="5168899" cy="2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67650" y="757362"/>
            <a:ext cx="1029375" cy="1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49011" y="-415938"/>
            <a:ext cx="2013425" cy="17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2844" y="906022"/>
            <a:ext cx="1956884" cy="159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7843" y="897401"/>
            <a:ext cx="1978007" cy="16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1000" y="906022"/>
            <a:ext cx="1869157" cy="159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Inferência Ativa (AIF)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468425" y="1317175"/>
            <a:ext cx="7985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Arcabouço teórico para </a:t>
            </a: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explicar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cognição e comportamento</a:t>
            </a:r>
            <a:r>
              <a:rPr lang="pt-BR" sz="2000">
                <a:solidFill>
                  <a:srgbClr val="714C8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de </a:t>
            </a: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qualquer organismo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a partir de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princípios fundamentais</a:t>
            </a:r>
            <a:endParaRPr sz="2000">
              <a:solidFill>
                <a:srgbClr val="FFAD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0" y="643750"/>
            <a:ext cx="345600" cy="362400"/>
          </a:xfrm>
          <a:prstGeom prst="rect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22"/>
          <p:cNvSpPr txBox="1"/>
          <p:nvPr>
            <p:ph type="title"/>
          </p:nvPr>
        </p:nvSpPr>
        <p:spPr>
          <a:xfrm>
            <a:off x="311700" y="2078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122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23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Este trabalho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7" name="Google Shape;1017;p123"/>
          <p:cNvSpPr txBox="1"/>
          <p:nvPr>
            <p:ph type="ctrTitle"/>
          </p:nvPr>
        </p:nvSpPr>
        <p:spPr>
          <a:xfrm>
            <a:off x="468425" y="1317175"/>
            <a:ext cx="68139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Explorou a Inferência Ativa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Propôs um modelo computacional do DishBrain e seus protocolos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Demonstrou a viabilidade desses protocolos para aprendizado de agentes computacionais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Desenvolveu as ferramentas </a:t>
            </a:r>
            <a:r>
              <a:rPr lang="pt-BR" sz="200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GridLink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2000">
                <a:solidFill>
                  <a:srgbClr val="A93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PingPOMDP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para atingir nossos objetivos e contribuir com pesquisas futuras desse campo 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8" name="Google Shape;1018;p123"/>
          <p:cNvSpPr/>
          <p:nvPr/>
        </p:nvSpPr>
        <p:spPr>
          <a:xfrm>
            <a:off x="0" y="643750"/>
            <a:ext cx="345600" cy="3624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24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Pesquisas Futuras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4" name="Google Shape;1024;p124"/>
          <p:cNvSpPr txBox="1"/>
          <p:nvPr>
            <p:ph type="ctrTitle"/>
          </p:nvPr>
        </p:nvSpPr>
        <p:spPr>
          <a:xfrm>
            <a:off x="468425" y="1317175"/>
            <a:ext cx="7985100" cy="3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Analisar detalhadamente as matrizes A e B de crenças dos agentes. O que permitiu que aprendessem e como?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Variar mais parâmetros 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experimentais como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o número de ciclos de feedbacks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espaço de estados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velocidade da bola, etc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Representar frequência e tensão elétrica nos estímulos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Analisar os achados frente a literatura clássica de aprendizado de máquina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dentre outras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14C8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5"/>
          <p:cNvSpPr txBox="1"/>
          <p:nvPr>
            <p:ph type="title"/>
          </p:nvPr>
        </p:nvSpPr>
        <p:spPr>
          <a:xfrm>
            <a:off x="311700" y="2078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Muito obrigado!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0" name="Google Shape;1030;p125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1" name="Google Shape;103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56400" y="2879637"/>
            <a:ext cx="5231200" cy="1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26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7" name="Google Shape;103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56400" y="2879637"/>
            <a:ext cx="5231200" cy="1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26"/>
          <p:cNvSpPr txBox="1"/>
          <p:nvPr/>
        </p:nvSpPr>
        <p:spPr>
          <a:xfrm>
            <a:off x="3072000" y="143115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Muito Obrigado!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27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4" name="Google Shape;104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56400" y="2879637"/>
            <a:ext cx="5231200" cy="1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27"/>
          <p:cNvSpPr txBox="1"/>
          <p:nvPr>
            <p:ph type="title"/>
          </p:nvPr>
        </p:nvSpPr>
        <p:spPr>
          <a:xfrm>
            <a:off x="395250" y="3131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772" y="2571748"/>
            <a:ext cx="317728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2761" l="0" r="6384" t="0"/>
          <a:stretch/>
        </p:blipFill>
        <p:spPr>
          <a:xfrm>
            <a:off x="0" y="14650"/>
            <a:ext cx="6371525" cy="28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2024" y="304800"/>
            <a:ext cx="237197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850" y="3142125"/>
            <a:ext cx="5167868" cy="19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5"/>
          <p:cNvGrpSpPr/>
          <p:nvPr/>
        </p:nvGrpSpPr>
        <p:grpSpPr>
          <a:xfrm>
            <a:off x="948738" y="142875"/>
            <a:ext cx="7496175" cy="4857750"/>
            <a:chOff x="-7639062" y="-1047750"/>
            <a:chExt cx="7496175" cy="4857750"/>
          </a:xfrm>
        </p:grpSpPr>
        <p:pic>
          <p:nvPicPr>
            <p:cNvPr id="149" name="Google Shape;14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639062" y="-1047750"/>
              <a:ext cx="7496175" cy="485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277100" y="-190500"/>
              <a:ext cx="6963250" cy="3752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13" y="559275"/>
            <a:ext cx="8575824" cy="31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00" y="-56525"/>
            <a:ext cx="7953474" cy="48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81" y="1113806"/>
            <a:ext cx="10025926" cy="15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325" y="621775"/>
            <a:ext cx="5911001" cy="406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>
            <a:off x="5520450" y="1988256"/>
            <a:ext cx="723600" cy="436800"/>
          </a:xfrm>
          <a:prstGeom prst="rect">
            <a:avLst/>
          </a:prstGeom>
          <a:solidFill>
            <a:srgbClr val="FFAD40">
              <a:alpha val="4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6475"/>
            <a:ext cx="3132625" cy="49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Breve história da AIF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44161" y="-1428750"/>
            <a:ext cx="777332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38" y="5345348"/>
            <a:ext cx="9144001" cy="480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7406" y="3009900"/>
            <a:ext cx="571328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643539" y="4191000"/>
            <a:ext cx="854387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8"/>
          <p:cNvGrpSpPr/>
          <p:nvPr/>
        </p:nvGrpSpPr>
        <p:grpSpPr>
          <a:xfrm>
            <a:off x="257775" y="-5678863"/>
            <a:ext cx="8282776" cy="3626225"/>
            <a:chOff x="410188" y="1270912"/>
            <a:chExt cx="8282776" cy="3626225"/>
          </a:xfrm>
        </p:grpSpPr>
        <p:pic>
          <p:nvPicPr>
            <p:cNvPr id="176" name="Google Shape;176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0188" y="1270912"/>
              <a:ext cx="8282776" cy="362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8"/>
            <p:cNvSpPr txBox="1"/>
            <p:nvPr/>
          </p:nvSpPr>
          <p:spPr>
            <a:xfrm>
              <a:off x="6915150" y="1774350"/>
              <a:ext cx="1028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2000">
                  <a:solidFill>
                    <a:srgbClr val="F0631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(2009)</a:t>
              </a:r>
              <a:endParaRPr/>
            </a:p>
          </p:txBody>
        </p:sp>
      </p:grpSp>
      <p:sp>
        <p:nvSpPr>
          <p:cNvPr id="178" name="Google Shape;178;p28"/>
          <p:cNvSpPr txBox="1"/>
          <p:nvPr/>
        </p:nvSpPr>
        <p:spPr>
          <a:xfrm>
            <a:off x="-2000250" y="192675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rgbClr val="F063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(2009)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74713" y="-2052637"/>
            <a:ext cx="7553325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AIF é 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5" name="Google Shape;185;p29"/>
          <p:cNvSpPr txBox="1"/>
          <p:nvPr>
            <p:ph type="ctrTitle"/>
          </p:nvPr>
        </p:nvSpPr>
        <p:spPr>
          <a:xfrm>
            <a:off x="468425" y="1317175"/>
            <a:ext cx="79851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um </a:t>
            </a:r>
            <a:r>
              <a:rPr lang="pt-BR" sz="2200" u="sng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princípio normativo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que propõem </a:t>
            </a:r>
            <a:r>
              <a:rPr lang="pt-BR" sz="220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postulados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sobre </a:t>
            </a:r>
            <a:r>
              <a:rPr lang="pt-BR" sz="2200">
                <a:latin typeface="Montserrat Medium"/>
                <a:ea typeface="Montserrat Medium"/>
                <a:cs typeface="Montserrat Medium"/>
                <a:sym typeface="Montserrat Medium"/>
              </a:rPr>
              <a:t>o que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um organismo deve fazer para continuar existindo e </a:t>
            </a:r>
            <a:r>
              <a:rPr lang="pt-BR" sz="2200">
                <a:latin typeface="Montserrat Medium"/>
                <a:ea typeface="Montserrat Medium"/>
                <a:cs typeface="Montserrat Medium"/>
                <a:sym typeface="Montserrat Medium"/>
              </a:rPr>
              <a:t>porque 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esses </a:t>
            </a:r>
            <a:r>
              <a:rPr lang="pt-BR" sz="220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postulados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o ajudariam nessa tarefa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lang="pt-BR" sz="2200" u="sng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teoria de processo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que explica mecanísticamente </a:t>
            </a:r>
            <a:r>
              <a:rPr lang="pt-BR" sz="2200">
                <a:latin typeface="Montserrat Medium"/>
                <a:ea typeface="Montserrat Medium"/>
                <a:cs typeface="Montserrat Medium"/>
                <a:sym typeface="Montserrat Medium"/>
              </a:rPr>
              <a:t>como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os organismos podem implementar os </a:t>
            </a:r>
            <a:r>
              <a:rPr lang="pt-BR" sz="220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postulados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normativos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Ideia Central da AIF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1" name="Google Shape;191;p30"/>
          <p:cNvSpPr txBox="1"/>
          <p:nvPr>
            <p:ph type="ctrTitle"/>
          </p:nvPr>
        </p:nvSpPr>
        <p:spPr>
          <a:xfrm>
            <a:off x="468425" y="1317175"/>
            <a:ext cx="8148300" cy="3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2200">
                <a:latin typeface="Montserrat Medium"/>
                <a:ea typeface="Montserrat Medium"/>
                <a:cs typeface="Montserrat Medium"/>
                <a:sym typeface="Montserrat Medium"/>
              </a:rPr>
              <a:t>comportamento, cognição, e adaptação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de qualquer organismo podem ser vistos como: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200">
                <a:latin typeface="Montserrat SemiBold"/>
                <a:ea typeface="Montserrat SemiBold"/>
                <a:cs typeface="Montserrat SemiBold"/>
                <a:sym typeface="Montserrat SemiBold"/>
              </a:rPr>
              <a:t>propriedades emergentes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de um processo de </a:t>
            </a:r>
            <a:r>
              <a:rPr lang="pt-BR" sz="2200">
                <a:solidFill>
                  <a:srgbClr val="F063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inferência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no qual agentes buscam </a:t>
            </a:r>
            <a:r>
              <a:rPr lang="pt-BR" sz="2200">
                <a:solidFill>
                  <a:srgbClr val="F063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ativa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mente </a:t>
            </a:r>
            <a:r>
              <a:rPr lang="pt-BR" sz="2200" u="sng">
                <a:latin typeface="Montserrat"/>
                <a:ea typeface="Montserrat"/>
                <a:cs typeface="Montserrat"/>
                <a:sym typeface="Montserrat"/>
              </a:rPr>
              <a:t>minimizar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a "surpresa" de cada nova percepção sensorial,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tanto por meio de ações quanto por meio da atualização de suas crenças.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30"/>
          <p:cNvSpPr txBox="1"/>
          <p:nvPr>
            <p:ph idx="4294967295" type="body"/>
          </p:nvPr>
        </p:nvSpPr>
        <p:spPr>
          <a:xfrm>
            <a:off x="-8821900" y="3681025"/>
            <a:ext cx="8520600" cy="20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Agentes, estão incessantemente empenhados em </a:t>
            </a:r>
            <a:r>
              <a:rPr b="1" lang="pt-BR"/>
              <a:t>minimizar a surpresa</a:t>
            </a:r>
            <a:r>
              <a:rPr lang="pt-BR"/>
              <a:t> dos estímulos sensoriais que recebem.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 Sob esta ótica, a essência do comportamento inteligente pode ser interpretada como uma propriedade emergente desse contínuo esforço para alinhar percepções com expectativas (TSCHANTZ et al., 2020a; COSTA et al., 2020; PARR; PEZZULO; FRISTON, 2022)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Essa teoria tem se Destacado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Postulado: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 ciclo de interação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8" name="Google Shape;198;p31"/>
          <p:cNvSpPr txBox="1"/>
          <p:nvPr>
            <p:ph type="ctrTitle"/>
          </p:nvPr>
        </p:nvSpPr>
        <p:spPr>
          <a:xfrm>
            <a:off x="468425" y="1164775"/>
            <a:ext cx="79851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Todo organismo interage com o seu ambiente em um </a:t>
            </a:r>
            <a:r>
              <a:rPr lang="pt-BR" sz="2200">
                <a:latin typeface="Montserrat Medium"/>
                <a:ea typeface="Montserrat Medium"/>
                <a:cs typeface="Montserrat Medium"/>
                <a:sym typeface="Montserrat Medium"/>
              </a:rPr>
              <a:t>ciclo de percepção-ação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contínuo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Esse ambiente apresenta diversos </a:t>
            </a:r>
            <a:r>
              <a:rPr lang="pt-BR" sz="2200">
                <a:latin typeface="Montserrat Medium"/>
                <a:ea typeface="Montserrat Medium"/>
                <a:cs typeface="Montserrat Medium"/>
                <a:sym typeface="Montserrat Medium"/>
              </a:rPr>
              <a:t>desafios a existência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do agente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A única forma de permanecer </a:t>
            </a:r>
            <a:br>
              <a:rPr lang="pt-BR" sz="2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existindo é adquirir alguma forma de </a:t>
            </a:r>
            <a:br>
              <a:rPr lang="pt-BR" sz="2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200">
                <a:latin typeface="Montserrat Medium"/>
                <a:ea typeface="Montserrat Medium"/>
                <a:cs typeface="Montserrat Medium"/>
                <a:sym typeface="Montserrat Medium"/>
              </a:rPr>
              <a:t>controle adaptativo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desse ciclo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900" y="2900975"/>
            <a:ext cx="2612650" cy="20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Título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0" y="654250"/>
            <a:ext cx="369900" cy="3624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468425" y="1317175"/>
            <a:ext cx="7985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Texto</a:t>
            </a:r>
            <a:endParaRPr sz="2000">
              <a:solidFill>
                <a:srgbClr val="714C8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Texto destacado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Postulado: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 modelo probabilístico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p32"/>
          <p:cNvSpPr txBox="1"/>
          <p:nvPr>
            <p:ph type="ctrTitle"/>
          </p:nvPr>
        </p:nvSpPr>
        <p:spPr>
          <a:xfrm>
            <a:off x="95250" y="1164775"/>
            <a:ext cx="65178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 Agentes </a:t>
            </a: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mantêm</a:t>
            </a: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 crenças probabilísticas sobre: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a dinâmica de estados do seu ambiente e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como cada estado pode provocar diferentes percepções sensoriais 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Esse modelo é chamado de generativo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 O agente prediz o que observará </a:t>
            </a: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caso aja de uma forma ou de outra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100" y="3619500"/>
            <a:ext cx="1786151" cy="142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297" y="2921847"/>
            <a:ext cx="1021950" cy="107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 amt="24000"/>
          </a:blip>
          <a:srcRect b="30064" l="68911" r="0" t="32056"/>
          <a:stretch/>
        </p:blipFill>
        <p:spPr>
          <a:xfrm>
            <a:off x="6900173" y="3052475"/>
            <a:ext cx="440200" cy="42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Postulado: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 imperativo único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4" name="Google Shape;214;p33"/>
          <p:cNvSpPr txBox="1"/>
          <p:nvPr>
            <p:ph type="ctrTitle"/>
          </p:nvPr>
        </p:nvSpPr>
        <p:spPr>
          <a:xfrm>
            <a:off x="468425" y="1240975"/>
            <a:ext cx="50358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Todas as facetas do comportamento e cognição de qualquer organismo seguem um único imperativo: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200" u="sng">
                <a:latin typeface="Montserrat"/>
                <a:ea typeface="Montserrat"/>
                <a:cs typeface="Montserrat"/>
                <a:sym typeface="Montserrat"/>
              </a:rPr>
              <a:t>minimizar a surpresa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das suas observações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Surpresa = </a:t>
            </a:r>
            <a:br>
              <a:rPr lang="pt-BR" sz="2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(observação obtida - observação esperada)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614" y="3613121"/>
            <a:ext cx="1474337" cy="117947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/>
          <p:nvPr/>
        </p:nvSpPr>
        <p:spPr>
          <a:xfrm rot="-685568">
            <a:off x="6607954" y="3354114"/>
            <a:ext cx="898163" cy="750735"/>
          </a:xfrm>
          <a:prstGeom prst="irregularSeal1">
            <a:avLst/>
          </a:prstGeom>
          <a:solidFill>
            <a:srgbClr val="F0631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8329925" y="3388000"/>
            <a:ext cx="249696" cy="258984"/>
          </a:xfrm>
          <a:prstGeom prst="irregularSeal1">
            <a:avLst/>
          </a:prstGeom>
          <a:solidFill>
            <a:srgbClr val="F0631A"/>
          </a:solidFill>
          <a:ln cap="flat" cmpd="sng" w="9525">
            <a:solidFill>
              <a:srgbClr val="F063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02552">
            <a:off x="5739097" y="2933310"/>
            <a:ext cx="1021950" cy="107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3"/>
          <p:cNvCxnSpPr/>
          <p:nvPr/>
        </p:nvCxnSpPr>
        <p:spPr>
          <a:xfrm>
            <a:off x="7572000" y="3504300"/>
            <a:ext cx="6081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3"/>
          <p:cNvPicPr preferRelativeResize="0"/>
          <p:nvPr/>
        </p:nvPicPr>
        <p:blipFill rotWithShape="1">
          <a:blip r:embed="rId5">
            <a:alphaModFix amt="52999"/>
          </a:blip>
          <a:srcRect b="30064" l="68911" r="0" t="32056"/>
          <a:stretch/>
        </p:blipFill>
        <p:spPr>
          <a:xfrm>
            <a:off x="6041803" y="3105804"/>
            <a:ext cx="416545" cy="4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ctrTitle"/>
          </p:nvPr>
        </p:nvSpPr>
        <p:spPr>
          <a:xfrm>
            <a:off x="468425" y="1240975"/>
            <a:ext cx="84420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A surpresa de uma observação não pode ser minimizada diretamente nem de forma passiva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Para minimizar a surpresa de suas observações: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200" u="sng">
                <a:latin typeface="Montserrat Medium"/>
                <a:ea typeface="Montserrat Medium"/>
                <a:cs typeface="Montserrat Medium"/>
                <a:sym typeface="Montserrat Medium"/>
              </a:rPr>
              <a:t>Atualizar suas crenças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para conformar observações:</a:t>
            </a:r>
            <a:br>
              <a:rPr lang="pt-BR" sz="2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preditas → obtidas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200" u="sng">
                <a:latin typeface="Montserrat Medium"/>
                <a:ea typeface="Montserrat Medium"/>
                <a:cs typeface="Montserrat Medium"/>
                <a:sym typeface="Montserrat Medium"/>
              </a:rPr>
              <a:t>Agir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no ambiente para conformar observações:</a:t>
            </a:r>
            <a:br>
              <a:rPr lang="pt-BR" sz="2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obtidas → preditas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899" y="4257797"/>
            <a:ext cx="1011864" cy="809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/>
          <p:nvPr/>
        </p:nvSpPr>
        <p:spPr>
          <a:xfrm>
            <a:off x="6786349" y="3968749"/>
            <a:ext cx="616464" cy="515214"/>
          </a:xfrm>
          <a:prstGeom prst="irregularSeal1">
            <a:avLst/>
          </a:prstGeom>
          <a:solidFill>
            <a:srgbClr val="F0631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/>
          <p:nvPr/>
        </p:nvSpPr>
        <p:spPr>
          <a:xfrm flipH="1">
            <a:off x="8140767" y="3580066"/>
            <a:ext cx="616500" cy="605100"/>
          </a:xfrm>
          <a:prstGeom prst="cloudCallout">
            <a:avLst>
              <a:gd fmla="val 16482" name="adj1"/>
              <a:gd fmla="val 2687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4">
            <a:alphaModFix/>
          </a:blip>
          <a:srcRect b="30064" l="68911" r="0" t="32056"/>
          <a:stretch/>
        </p:blipFill>
        <p:spPr>
          <a:xfrm>
            <a:off x="8210492" y="4496689"/>
            <a:ext cx="312061" cy="30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b="29240" l="69160" r="0" t="31494"/>
          <a:stretch/>
        </p:blipFill>
        <p:spPr>
          <a:xfrm>
            <a:off x="8273175" y="3703225"/>
            <a:ext cx="312049" cy="31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>
            <p:ph type="ctrTitle"/>
          </p:nvPr>
        </p:nvSpPr>
        <p:spPr>
          <a:xfrm>
            <a:off x="468425" y="467350"/>
            <a:ext cx="8591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Postulado: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 atividade pra não virar saudade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2556">
            <a:off x="5803741" y="3886835"/>
            <a:ext cx="643514" cy="6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 amt="52999"/>
          </a:blip>
          <a:srcRect b="30064" l="68911" r="0" t="32056"/>
          <a:stretch/>
        </p:blipFill>
        <p:spPr>
          <a:xfrm>
            <a:off x="5994353" y="3995454"/>
            <a:ext cx="262294" cy="2556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4"/>
          <p:cNvCxnSpPr/>
          <p:nvPr/>
        </p:nvCxnSpPr>
        <p:spPr>
          <a:xfrm flipH="1" rot="10800000">
            <a:off x="6440725" y="3866625"/>
            <a:ext cx="1496700" cy="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4"/>
          <p:cNvCxnSpPr/>
          <p:nvPr/>
        </p:nvCxnSpPr>
        <p:spPr>
          <a:xfrm>
            <a:off x="7496150" y="4643675"/>
            <a:ext cx="585900" cy="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Postulado: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 v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iés de otimismo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1" name="Google Shape;241;p35"/>
          <p:cNvSpPr txBox="1"/>
          <p:nvPr>
            <p:ph type="ctrTitle"/>
          </p:nvPr>
        </p:nvSpPr>
        <p:spPr>
          <a:xfrm>
            <a:off x="468425" y="1240975"/>
            <a:ext cx="79851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Preferências são representadas como </a:t>
            </a:r>
            <a:r>
              <a:rPr i="1" lang="pt-BR" sz="2200">
                <a:latin typeface="Montserrat"/>
                <a:ea typeface="Montserrat"/>
                <a:cs typeface="Montserrat"/>
                <a:sym typeface="Montserrat"/>
              </a:rPr>
              <a:t>priors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no modelo generativo do agente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Observações preferidas são assumidas como mais prováveis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Observações indesejadas são assumidas como improváveis portanto 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surpreendentes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675" y="3274475"/>
            <a:ext cx="2336274" cy="18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4">
            <a:alphaModFix/>
          </a:blip>
          <a:srcRect b="27416" l="0" r="0" t="38313"/>
          <a:stretch/>
        </p:blipFill>
        <p:spPr>
          <a:xfrm flipH="1" rot="-212635">
            <a:off x="6660858" y="3935923"/>
            <a:ext cx="921724" cy="31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595" y="2308571"/>
            <a:ext cx="2447255" cy="172775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452250" y="42295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Exemplo de prior na fome de um agente AIF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97250" y="725713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67500" y="2850250"/>
            <a:ext cx="935625" cy="9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8549" y="2473660"/>
            <a:ext cx="1397582" cy="139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 rotWithShape="1">
          <a:blip r:embed="rId7">
            <a:alphaModFix/>
          </a:blip>
          <a:srcRect b="4868" l="5777" r="7205" t="5138"/>
          <a:stretch/>
        </p:blipFill>
        <p:spPr>
          <a:xfrm>
            <a:off x="3576142" y="549325"/>
            <a:ext cx="1283485" cy="132735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/>
          <p:nvPr/>
        </p:nvSpPr>
        <p:spPr>
          <a:xfrm>
            <a:off x="4615077" y="644123"/>
            <a:ext cx="559116" cy="467262"/>
          </a:xfrm>
          <a:prstGeom prst="irregularSeal1">
            <a:avLst/>
          </a:prstGeom>
          <a:solidFill>
            <a:srgbClr val="F0631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36"/>
          <p:cNvCxnSpPr/>
          <p:nvPr/>
        </p:nvCxnSpPr>
        <p:spPr>
          <a:xfrm>
            <a:off x="4427307" y="1959970"/>
            <a:ext cx="371700" cy="51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6"/>
          <p:cNvCxnSpPr/>
          <p:nvPr/>
        </p:nvCxnSpPr>
        <p:spPr>
          <a:xfrm flipH="1">
            <a:off x="3655821" y="1977383"/>
            <a:ext cx="3633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Postulado: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auto-evidenciamento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2" name="Google Shape;262;p37"/>
          <p:cNvSpPr txBox="1"/>
          <p:nvPr>
            <p:ph type="ctrTitle"/>
          </p:nvPr>
        </p:nvSpPr>
        <p:spPr>
          <a:xfrm>
            <a:off x="468425" y="1240975"/>
            <a:ext cx="81849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AIF pode ser compreendida como a </a:t>
            </a:r>
            <a:r>
              <a:rPr b="1" lang="pt-BR" sz="2200">
                <a:latin typeface="Montserrat"/>
                <a:ea typeface="Montserrat"/>
                <a:cs typeface="Montserrat"/>
                <a:sym typeface="Montserrat"/>
              </a:rPr>
              <a:t>minimização da surpresa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por meio da </a:t>
            </a:r>
            <a:r>
              <a:rPr b="1" lang="pt-BR" sz="2200">
                <a:latin typeface="Montserrat"/>
                <a:ea typeface="Montserrat"/>
                <a:cs typeface="Montserrat"/>
                <a:sym typeface="Montserrat"/>
              </a:rPr>
              <a:t>percepção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2200">
                <a:latin typeface="Montserrat"/>
                <a:ea typeface="Montserrat"/>
                <a:cs typeface="Montserrat"/>
                <a:sym typeface="Montserrat"/>
              </a:rPr>
              <a:t>ação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além da realização de suas preferências para minimizar a surpresa que esperam encontrar no futuro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Essa conceituação de comportamento pode ser resumidamente descrita como </a:t>
            </a:r>
            <a:r>
              <a:rPr b="1" lang="pt-BR" sz="2200">
                <a:latin typeface="Montserrat"/>
                <a:ea typeface="Montserrat"/>
                <a:cs typeface="Montserrat"/>
                <a:sym typeface="Montserrat"/>
              </a:rPr>
              <a:t>auto-evidenciamento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Assim, podemos formular o </a:t>
            </a:r>
            <a:r>
              <a:rPr b="1" lang="pt-BR" sz="2200">
                <a:latin typeface="Montserrat"/>
                <a:ea typeface="Montserrat"/>
                <a:cs typeface="Montserrat"/>
                <a:sym typeface="Montserrat"/>
              </a:rPr>
              <a:t>ciclo de percepção-ação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da seguinte forma: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Ciclo de ação e Percepção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8" name="Google Shape;268;p38"/>
          <p:cNvSpPr txBox="1"/>
          <p:nvPr>
            <p:ph type="ctrTitle"/>
          </p:nvPr>
        </p:nvSpPr>
        <p:spPr>
          <a:xfrm>
            <a:off x="468425" y="1240975"/>
            <a:ext cx="68793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Agentes </a:t>
            </a:r>
            <a:r>
              <a:rPr lang="pt-BR" sz="2200" u="sng">
                <a:latin typeface="Montserrat"/>
                <a:ea typeface="Montserrat"/>
                <a:cs typeface="Montserrat"/>
                <a:sym typeface="Montserrat"/>
              </a:rPr>
              <a:t>percebem o mundo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minimizando a surpresa de suas observações, garantindo que seu modelo é consistente com suas observações passadas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Agentes </a:t>
            </a:r>
            <a:r>
              <a:rPr lang="pt-BR" sz="2200" u="sng">
                <a:latin typeface="Montserrat"/>
                <a:ea typeface="Montserrat"/>
                <a:cs typeface="Montserrat"/>
                <a:sym typeface="Montserrat"/>
              </a:rPr>
              <a:t>agem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minimizando a surpresa esperada, tornando observações futuras sejam consistentes com seu modelo</a:t>
            </a:r>
            <a:br>
              <a:rPr lang="pt-BR" sz="22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Auto-evidenciamento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750" y="3331900"/>
            <a:ext cx="1983576" cy="15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Assim,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5" name="Google Shape;275;p39"/>
          <p:cNvSpPr txBox="1"/>
          <p:nvPr>
            <p:ph type="ctrTitle"/>
          </p:nvPr>
        </p:nvSpPr>
        <p:spPr>
          <a:xfrm>
            <a:off x="468425" y="1240975"/>
            <a:ext cx="81849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assumindo as premissas apresentadas, é possível descrever o comportamento de organismos viáveis como performando AIF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Resta apenas explicar </a:t>
            </a:r>
            <a:r>
              <a:rPr b="1" lang="pt-BR" sz="2200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um agente implementaria esses postulados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/>
        </p:nvSpPr>
        <p:spPr>
          <a:xfrm>
            <a:off x="290575" y="1285500"/>
            <a:ext cx="2583000" cy="3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20225" y="-36000"/>
            <a:ext cx="9144000" cy="5215500"/>
          </a:xfrm>
          <a:prstGeom prst="rect">
            <a:avLst/>
          </a:prstGeom>
          <a:solidFill>
            <a:srgbClr val="FFAD40">
              <a:alpha val="4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/>
        </p:nvSpPr>
        <p:spPr>
          <a:xfrm rot="-1873038">
            <a:off x="474020" y="1102652"/>
            <a:ext cx="8894330" cy="24934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POMDP</a:t>
            </a:r>
            <a:endParaRPr sz="15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ctrTitle"/>
          </p:nvPr>
        </p:nvSpPr>
        <p:spPr>
          <a:xfrm>
            <a:off x="468425" y="467350"/>
            <a:ext cx="7861500" cy="12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POMDP </a:t>
            </a:r>
            <a:endParaRPr b="1" sz="3600">
              <a:solidFill>
                <a:srgbClr val="FFA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41"/>
          <p:cNvSpPr txBox="1"/>
          <p:nvPr>
            <p:ph type="ctrTitle"/>
          </p:nvPr>
        </p:nvSpPr>
        <p:spPr>
          <a:xfrm>
            <a:off x="468425" y="1240950"/>
            <a:ext cx="85365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Descreve </a:t>
            </a:r>
            <a:r>
              <a:rPr b="1" lang="pt-BR" sz="1700">
                <a:latin typeface="Montserrat"/>
                <a:ea typeface="Montserrat"/>
                <a:cs typeface="Montserrat"/>
                <a:sym typeface="Montserrat"/>
              </a:rPr>
              <a:t>crenças</a:t>
            </a: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 sobre </a:t>
            </a:r>
            <a:r>
              <a:rPr lang="pt-BR" sz="1700" u="sng">
                <a:latin typeface="Montserrat"/>
                <a:ea typeface="Montserrat"/>
                <a:cs typeface="Montserrat"/>
                <a:sym typeface="Montserrat"/>
              </a:rPr>
              <a:t>estados abstratos</a:t>
            </a: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 do mundo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suas </a:t>
            </a:r>
            <a:r>
              <a:rPr lang="pt-BR" sz="1700" u="sng">
                <a:latin typeface="Montserrat"/>
                <a:ea typeface="Montserrat"/>
                <a:cs typeface="Montserrat"/>
                <a:sym typeface="Montserrat"/>
              </a:rPr>
              <a:t>mudanças esperadas</a:t>
            </a: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 ao longo do tempo, 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como </a:t>
            </a:r>
            <a:r>
              <a:rPr b="1" lang="pt-BR" sz="1700">
                <a:latin typeface="Montserrat"/>
                <a:ea typeface="Montserrat"/>
                <a:cs typeface="Montserrat"/>
                <a:sym typeface="Montserrat"/>
              </a:rPr>
              <a:t>ações</a:t>
            </a: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 são escolhidas para alcançar </a:t>
            </a:r>
            <a:r>
              <a:rPr lang="pt-BR" sz="1700" u="sng">
                <a:latin typeface="Montserrat"/>
                <a:ea typeface="Montserrat"/>
                <a:cs typeface="Montserrat"/>
                <a:sym typeface="Montserrat"/>
              </a:rPr>
              <a:t>resultados preferidos</a:t>
            </a:r>
            <a:br>
              <a:rPr lang="pt-BR" sz="1700" u="sng">
                <a:latin typeface="Montserrat"/>
                <a:ea typeface="Montserrat"/>
                <a:cs typeface="Montserrat"/>
                <a:sym typeface="Montserrat"/>
              </a:rPr>
            </a:br>
            <a:endParaRPr sz="17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Markoviano: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conhecimento passado está integrado ao presente, portanto</a:t>
            </a:r>
            <a:br>
              <a:rPr lang="pt-BR" sz="17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crenças atuais são suficientes para decidir quais ações tomar</a:t>
            </a:r>
            <a:br>
              <a:rPr lang="pt-BR" sz="1700">
                <a:latin typeface="Montserrat"/>
                <a:ea typeface="Montserrat"/>
                <a:cs typeface="Montserrat"/>
                <a:sym typeface="Montserrat"/>
              </a:rPr>
            </a:br>
            <a:endParaRPr sz="17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Parcialmente observável: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o agente não tem acesso aos </a:t>
            </a:r>
            <a:r>
              <a:rPr b="1" lang="pt-BR" sz="1700">
                <a:latin typeface="Montserrat"/>
                <a:ea typeface="Montserrat"/>
                <a:cs typeface="Montserrat"/>
                <a:sym typeface="Montserrat"/>
              </a:rPr>
              <a:t>estados verdadeiros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deve inferir a probabilidade de estar em um </a:t>
            </a:r>
            <a:r>
              <a:rPr b="1" lang="pt-BR" sz="1700">
                <a:latin typeface="Montserrat"/>
                <a:ea typeface="Montserrat"/>
                <a:cs typeface="Montserrat"/>
                <a:sym typeface="Montserrat"/>
              </a:rPr>
              <a:t>estado oculto</a:t>
            </a: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17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com base em </a:t>
            </a:r>
            <a:r>
              <a:rPr b="1" lang="pt-BR" sz="1700">
                <a:latin typeface="Montserrat"/>
                <a:ea typeface="Montserrat"/>
                <a:cs typeface="Montserrat"/>
                <a:sym typeface="Montserrat"/>
              </a:rPr>
              <a:t>observações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2623000" y="391150"/>
            <a:ext cx="572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Processo de Decisão Markoviano Parcialmente Observável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468425" y="467350"/>
            <a:ext cx="7861500" cy="12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Título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2 linhas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0" y="654250"/>
            <a:ext cx="369900" cy="362400"/>
          </a:xfrm>
          <a:prstGeom prst="rect">
            <a:avLst/>
          </a:prstGeom>
          <a:solidFill>
            <a:srgbClr val="F06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ctrTitle"/>
          </p:nvPr>
        </p:nvSpPr>
        <p:spPr>
          <a:xfrm>
            <a:off x="468425" y="1850575"/>
            <a:ext cx="7985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Texto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Formalização do </a:t>
            </a:r>
            <a:r>
              <a:rPr lang="pt-BR" sz="3500">
                <a:solidFill>
                  <a:srgbClr val="FFAD4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agente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3500">
                <a:solidFill>
                  <a:srgbClr val="FFAD4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AIF</a:t>
            </a:r>
            <a:endParaRPr sz="3500">
              <a:solidFill>
                <a:srgbClr val="FFAD4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290575" y="1285500"/>
            <a:ext cx="2583000" cy="3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300" name="Google Shape;300;p43"/>
          <p:cNvGrpSpPr/>
          <p:nvPr/>
        </p:nvGrpSpPr>
        <p:grpSpPr>
          <a:xfrm>
            <a:off x="1589384" y="1357878"/>
            <a:ext cx="6982936" cy="3535674"/>
            <a:chOff x="1769400" y="1157650"/>
            <a:chExt cx="7487600" cy="3791200"/>
          </a:xfrm>
        </p:grpSpPr>
        <p:pic>
          <p:nvPicPr>
            <p:cNvPr id="301" name="Google Shape;301;p43"/>
            <p:cNvPicPr preferRelativeResize="0"/>
            <p:nvPr/>
          </p:nvPicPr>
          <p:blipFill rotWithShape="1">
            <a:blip r:embed="rId3">
              <a:alphaModFix/>
            </a:blip>
            <a:srcRect b="0" l="15290" r="0" t="0"/>
            <a:stretch/>
          </p:blipFill>
          <p:spPr>
            <a:xfrm>
              <a:off x="1769400" y="1157650"/>
              <a:ext cx="7487600" cy="379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43"/>
            <p:cNvPicPr preferRelativeResize="0"/>
            <p:nvPr/>
          </p:nvPicPr>
          <p:blipFill rotWithShape="1">
            <a:blip r:embed="rId4">
              <a:alphaModFix/>
            </a:blip>
            <a:srcRect b="29401" l="61624" r="-3916" t="31144"/>
            <a:stretch/>
          </p:blipFill>
          <p:spPr>
            <a:xfrm>
              <a:off x="2189750" y="1420825"/>
              <a:ext cx="683825" cy="51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43"/>
            <p:cNvPicPr preferRelativeResize="0"/>
            <p:nvPr/>
          </p:nvPicPr>
          <p:blipFill rotWithShape="1">
            <a:blip r:embed="rId4">
              <a:alphaModFix/>
            </a:blip>
            <a:srcRect b="30691" l="-4513" r="70374" t="30629"/>
            <a:stretch/>
          </p:blipFill>
          <p:spPr>
            <a:xfrm>
              <a:off x="2012050" y="3671600"/>
              <a:ext cx="761559" cy="69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 rotWithShape="1">
          <a:blip r:embed="rId3">
            <a:alphaModFix/>
          </a:blip>
          <a:srcRect b="0" l="0" r="9633" t="0"/>
          <a:stretch/>
        </p:blipFill>
        <p:spPr>
          <a:xfrm>
            <a:off x="337551" y="2070975"/>
            <a:ext cx="7652626" cy="10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>
            <p:ph type="ctrTitle"/>
          </p:nvPr>
        </p:nvSpPr>
        <p:spPr>
          <a:xfrm>
            <a:off x="-140200" y="-7976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Modelo Generativo do agente 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0" name="Google Shape;310;p44"/>
          <p:cNvSpPr txBox="1"/>
          <p:nvPr/>
        </p:nvSpPr>
        <p:spPr>
          <a:xfrm>
            <a:off x="5850477" y="362525"/>
            <a:ext cx="28464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Pior preferences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probabilidade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atribuída a cada observação. Viés de otimismo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44"/>
          <p:cNvSpPr/>
          <p:nvPr/>
        </p:nvSpPr>
        <p:spPr>
          <a:xfrm>
            <a:off x="7146585" y="2264701"/>
            <a:ext cx="843600" cy="599700"/>
          </a:xfrm>
          <a:prstGeom prst="rect">
            <a:avLst/>
          </a:prstGeom>
          <a:noFill/>
          <a:ln cap="flat" cmpd="sng" w="28575">
            <a:solidFill>
              <a:srgbClr val="F063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4"/>
          <p:cNvSpPr txBox="1"/>
          <p:nvPr/>
        </p:nvSpPr>
        <p:spPr>
          <a:xfrm>
            <a:off x="1079450" y="3465850"/>
            <a:ext cx="31644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Transition likelihood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crença sobre como um estado oculto transita para outro mediante a determinada ação</a:t>
            </a:r>
            <a:b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4"/>
          <p:cNvSpPr/>
          <p:nvPr/>
        </p:nvSpPr>
        <p:spPr>
          <a:xfrm>
            <a:off x="4689775" y="2066425"/>
            <a:ext cx="2428500" cy="1022700"/>
          </a:xfrm>
          <a:prstGeom prst="rect">
            <a:avLst/>
          </a:prstGeom>
          <a:noFill/>
          <a:ln cap="flat" cmpd="sng" w="28575">
            <a:solidFill>
              <a:srgbClr val="714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44"/>
          <p:cNvCxnSpPr>
            <a:stCxn id="313" idx="2"/>
          </p:cNvCxnSpPr>
          <p:nvPr/>
        </p:nvCxnSpPr>
        <p:spPr>
          <a:xfrm flipH="1">
            <a:off x="4002925" y="3089125"/>
            <a:ext cx="1901100" cy="7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44"/>
          <p:cNvSpPr/>
          <p:nvPr/>
        </p:nvSpPr>
        <p:spPr>
          <a:xfrm>
            <a:off x="2858775" y="2066425"/>
            <a:ext cx="1802700" cy="1022700"/>
          </a:xfrm>
          <a:prstGeom prst="rect">
            <a:avLst/>
          </a:prstGeom>
          <a:noFill/>
          <a:ln cap="flat" cmpd="sng" w="28575">
            <a:solidFill>
              <a:srgbClr val="668D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 txBox="1"/>
          <p:nvPr/>
        </p:nvSpPr>
        <p:spPr>
          <a:xfrm>
            <a:off x="348857" y="585931"/>
            <a:ext cx="27474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Observation likelihood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crença sobre como estados ocultos geram observações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7" name="Google Shape;317;p44"/>
          <p:cNvCxnSpPr>
            <a:endCxn id="315" idx="0"/>
          </p:cNvCxnSpPr>
          <p:nvPr/>
        </p:nvCxnSpPr>
        <p:spPr>
          <a:xfrm>
            <a:off x="2812725" y="1434925"/>
            <a:ext cx="947400" cy="6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44"/>
          <p:cNvSpPr txBox="1"/>
          <p:nvPr/>
        </p:nvSpPr>
        <p:spPr>
          <a:xfrm>
            <a:off x="348854" y="1343400"/>
            <a:ext cx="16851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Matriz A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1068150" y="4471800"/>
            <a:ext cx="15063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Matriz B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5850475" y="1145225"/>
            <a:ext cx="15063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Matriz C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21" name="Google Shape;321;p44"/>
          <p:cNvCxnSpPr>
            <a:stCxn id="320" idx="3"/>
            <a:endCxn id="311" idx="0"/>
          </p:cNvCxnSpPr>
          <p:nvPr/>
        </p:nvCxnSpPr>
        <p:spPr>
          <a:xfrm>
            <a:off x="7356775" y="1308425"/>
            <a:ext cx="211500" cy="9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/>
        </p:nvSpPr>
        <p:spPr>
          <a:xfrm>
            <a:off x="0" y="2286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Matriz 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45"/>
          <p:cNvSpPr txBox="1"/>
          <p:nvPr/>
        </p:nvSpPr>
        <p:spPr>
          <a:xfrm>
            <a:off x="458675" y="904400"/>
            <a:ext cx="83097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■"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A[i,j]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representa a </a:t>
            </a:r>
            <a:r>
              <a:rPr lang="pt-BR" sz="1800" u="sng">
                <a:latin typeface="Montserrat"/>
                <a:ea typeface="Montserrat"/>
                <a:cs typeface="Montserrat"/>
                <a:sym typeface="Montserrat"/>
              </a:rPr>
              <a:t>probabilidade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que o agente atribui de obter a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observação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pt-BR" sz="18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estando no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estado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pt-BR" sz="1800"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■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Cada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coluna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A[:,j] é um vetor de parâmetros categóricos para a distribuição: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400" y="1955350"/>
            <a:ext cx="1034950" cy="3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968" y="2571381"/>
            <a:ext cx="3162635" cy="237996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5"/>
          <p:cNvSpPr txBox="1"/>
          <p:nvPr/>
        </p:nvSpPr>
        <p:spPr>
          <a:xfrm>
            <a:off x="5982475" y="2197400"/>
            <a:ext cx="1811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Observações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4772975" y="2935746"/>
            <a:ext cx="316200" cy="1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Estados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5"/>
          <p:cNvSpPr/>
          <p:nvPr/>
        </p:nvSpPr>
        <p:spPr>
          <a:xfrm>
            <a:off x="5665650" y="3079725"/>
            <a:ext cx="444000" cy="32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0.2</a:t>
            </a:r>
            <a:endParaRPr sz="13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3" name="Google Shape;333;p45"/>
          <p:cNvSpPr/>
          <p:nvPr/>
        </p:nvSpPr>
        <p:spPr>
          <a:xfrm>
            <a:off x="6626543" y="3550760"/>
            <a:ext cx="444000" cy="32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0.8</a:t>
            </a:r>
            <a:endParaRPr sz="13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5669708" y="3550770"/>
            <a:ext cx="444000" cy="32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0.1</a:t>
            </a:r>
            <a:endParaRPr sz="13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7589508" y="4024545"/>
            <a:ext cx="444000" cy="32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0.5</a:t>
            </a:r>
            <a:endParaRPr sz="13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6" name="Google Shape;336;p45"/>
          <p:cNvSpPr/>
          <p:nvPr/>
        </p:nvSpPr>
        <p:spPr>
          <a:xfrm>
            <a:off x="7110025" y="4535052"/>
            <a:ext cx="444000" cy="32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0.8</a:t>
            </a:r>
            <a:endParaRPr sz="13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/>
        </p:nvSpPr>
        <p:spPr>
          <a:xfrm>
            <a:off x="0" y="2286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Matriz B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46"/>
          <p:cNvSpPr txBox="1"/>
          <p:nvPr/>
        </p:nvSpPr>
        <p:spPr>
          <a:xfrm>
            <a:off x="458675" y="1056800"/>
            <a:ext cx="83097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■"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[i,j,k] 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representa a </a:t>
            </a:r>
            <a:r>
              <a:rPr lang="pt-BR" sz="1800" u="sng">
                <a:latin typeface="Montserrat"/>
                <a:ea typeface="Montserrat"/>
                <a:cs typeface="Montserrat"/>
                <a:sym typeface="Montserrat"/>
              </a:rPr>
              <a:t>probabilidade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que o agente atribui de obter a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transitar do estado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pt-BR" sz="23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para o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estado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pt-BR" sz="2300"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a partir da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observação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pt-BR" sz="2300"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i="1"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50" y="488875"/>
            <a:ext cx="2145195" cy="4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450" y="2001450"/>
            <a:ext cx="915719" cy="646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5" name="Google Shape;345;p46"/>
          <p:cNvGraphicFramePr/>
          <p:nvPr/>
        </p:nvGraphicFramePr>
        <p:xfrm>
          <a:off x="3279325" y="280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{3416A50D-51A0-42A5-883E-2C0B3746500C}</a:tableStyleId>
              </a:tblPr>
              <a:tblGrid>
                <a:gridCol w="1982375"/>
                <a:gridCol w="2005325"/>
              </a:tblGrid>
              <a:tr h="93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300"/>
                        <a:t>C</a:t>
                      </a:r>
                      <a:r>
                        <a:rPr lang="pt-BR" sz="2300"/>
                        <a:t>: 0.2</a:t>
                      </a:r>
                      <a:endParaRPr sz="2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300"/>
                        <a:t>NC: 0.8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300">
                          <a:solidFill>
                            <a:schemeClr val="dk1"/>
                          </a:solidFill>
                        </a:rPr>
                        <a:t>C: 1</a:t>
                      </a:r>
                      <a:endParaRPr sz="2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300">
                          <a:solidFill>
                            <a:schemeClr val="dk1"/>
                          </a:solidFill>
                        </a:rPr>
                        <a:t>NC: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2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300">
                          <a:solidFill>
                            <a:schemeClr val="dk1"/>
                          </a:solidFill>
                        </a:rPr>
                        <a:t>C: 0.1</a:t>
                      </a:r>
                      <a:endParaRPr sz="2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300">
                          <a:solidFill>
                            <a:schemeClr val="dk1"/>
                          </a:solidFill>
                        </a:rPr>
                        <a:t>NC: 0.9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300">
                          <a:solidFill>
                            <a:schemeClr val="dk1"/>
                          </a:solidFill>
                        </a:rPr>
                        <a:t>C: 0.5</a:t>
                      </a:r>
                      <a:endParaRPr sz="2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300">
                          <a:solidFill>
                            <a:schemeClr val="dk1"/>
                          </a:solidFill>
                        </a:rPr>
                        <a:t>NC: 0.5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6" name="Google Shape;34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575" y="2001441"/>
            <a:ext cx="64650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7337" y="2911391"/>
            <a:ext cx="64650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850" y="3872850"/>
            <a:ext cx="915719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61323" y="4519338"/>
            <a:ext cx="6343651" cy="419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2825" y="4550388"/>
            <a:ext cx="634365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Aplicações da AIF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0" name="Google Shape;360;p48"/>
          <p:cNvSpPr txBox="1"/>
          <p:nvPr>
            <p:ph type="ctrTitle"/>
          </p:nvPr>
        </p:nvSpPr>
        <p:spPr>
          <a:xfrm>
            <a:off x="468425" y="1317175"/>
            <a:ext cx="7985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AIF tem se destacado pelo seu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poder explicativo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diversidade aplicações</a:t>
            </a:r>
            <a:r>
              <a:rPr lang="pt-BR" sz="200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solidFill>
                <a:srgbClr val="FFA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48"/>
          <p:cNvSpPr/>
          <p:nvPr/>
        </p:nvSpPr>
        <p:spPr>
          <a:xfrm>
            <a:off x="0" y="643750"/>
            <a:ext cx="345600" cy="362400"/>
          </a:xfrm>
          <a:prstGeom prst="rect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8"/>
          <p:cNvPicPr preferRelativeResize="0"/>
          <p:nvPr/>
        </p:nvPicPr>
        <p:blipFill rotWithShape="1">
          <a:blip r:embed="rId3">
            <a:alphaModFix/>
          </a:blip>
          <a:srcRect b="14958" l="0" r="0" t="0"/>
          <a:stretch/>
        </p:blipFill>
        <p:spPr>
          <a:xfrm>
            <a:off x="6145669" y="2167282"/>
            <a:ext cx="2738956" cy="13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8"/>
          <p:cNvPicPr preferRelativeResize="0"/>
          <p:nvPr/>
        </p:nvPicPr>
        <p:blipFill rotWithShape="1">
          <a:blip r:embed="rId4">
            <a:alphaModFix/>
          </a:blip>
          <a:srcRect b="13278" l="0" r="0" t="16204"/>
          <a:stretch/>
        </p:blipFill>
        <p:spPr>
          <a:xfrm>
            <a:off x="6145665" y="3517314"/>
            <a:ext cx="2738960" cy="108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628" y="1911999"/>
            <a:ext cx="1604400" cy="216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8"/>
          <p:cNvPicPr preferRelativeResize="0"/>
          <p:nvPr/>
        </p:nvPicPr>
        <p:blipFill rotWithShape="1">
          <a:blip r:embed="rId6">
            <a:alphaModFix/>
          </a:blip>
          <a:srcRect b="0" l="0" r="0" t="12273"/>
          <a:stretch/>
        </p:blipFill>
        <p:spPr>
          <a:xfrm>
            <a:off x="269400" y="3575394"/>
            <a:ext cx="2348822" cy="14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971" y="2321791"/>
            <a:ext cx="3983757" cy="125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7884" y="4143202"/>
            <a:ext cx="3558740" cy="80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Aplicações da AIF : 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Dinâmic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a 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Neural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3" name="Google Shape;373;p49"/>
          <p:cNvSpPr txBox="1"/>
          <p:nvPr>
            <p:ph type="ctrTitle"/>
          </p:nvPr>
        </p:nvSpPr>
        <p:spPr>
          <a:xfrm>
            <a:off x="468425" y="1317175"/>
            <a:ext cx="7985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Tem se destacado pelo seu </a:t>
            </a:r>
            <a: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poder explicativo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diversidade aplicações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Aplicações da AIF : 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Braço Robótico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9" name="Google Shape;379;p50"/>
          <p:cNvSpPr txBox="1"/>
          <p:nvPr>
            <p:ph type="ctrTitle"/>
          </p:nvPr>
        </p:nvSpPr>
        <p:spPr>
          <a:xfrm>
            <a:off x="468425" y="1317175"/>
            <a:ext cx="7985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Tem se destacado pelo seu </a:t>
            </a:r>
            <a: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poder explicativo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diversidade aplicações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Aplicações da AIF : 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Psicopatologias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5" name="Google Shape;385;p51"/>
          <p:cNvSpPr txBox="1"/>
          <p:nvPr>
            <p:ph type="ctrTitle"/>
          </p:nvPr>
        </p:nvSpPr>
        <p:spPr>
          <a:xfrm>
            <a:off x="468425" y="1317175"/>
            <a:ext cx="7985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Tem se destacado pelo seu </a:t>
            </a:r>
            <a: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poder explicativo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diversidade aplicações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585100" y="1322600"/>
            <a:ext cx="8349000" cy="3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    EMBASAMENTO    METODOLOGIA    RESULTADOS    FINALIZAÇÃO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585100" y="653150"/>
            <a:ext cx="1061400" cy="543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1646500" y="653150"/>
            <a:ext cx="1061400" cy="54300"/>
          </a:xfrm>
          <a:prstGeom prst="rect">
            <a:avLst/>
          </a:prstGeom>
          <a:solidFill>
            <a:srgbClr val="F06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2707900" y="653150"/>
            <a:ext cx="1061400" cy="54300"/>
          </a:xfrm>
          <a:prstGeom prst="rect">
            <a:avLst/>
          </a:prstGeom>
          <a:solidFill>
            <a:srgbClr val="668D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3769300" y="653150"/>
            <a:ext cx="1061400" cy="54300"/>
          </a:xfrm>
          <a:prstGeom prst="rect">
            <a:avLst/>
          </a:prstGeom>
          <a:solidFill>
            <a:srgbClr val="A938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4762625" y="653150"/>
            <a:ext cx="1061400" cy="54300"/>
          </a:xfrm>
          <a:prstGeom prst="rect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D9D9D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Aplicações da AIF : </a:t>
            </a:r>
            <a:r>
              <a:rPr lang="pt-BR" sz="30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</a:t>
            </a:r>
            <a:r>
              <a:rPr lang="pt-BR" sz="30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3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91" name="Google Shape;3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675" y="2788975"/>
            <a:ext cx="3300825" cy="220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2"/>
          <p:cNvSpPr txBox="1"/>
          <p:nvPr>
            <p:ph type="ctrTitle"/>
          </p:nvPr>
        </p:nvSpPr>
        <p:spPr>
          <a:xfrm>
            <a:off x="468425" y="1088575"/>
            <a:ext cx="7985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Demonstrou que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culturas de neurônios</a:t>
            </a:r>
            <a:r>
              <a:rPr i="1" lang="pt-BR" sz="2000">
                <a:latin typeface="Montserrat"/>
                <a:ea typeface="Montserrat"/>
                <a:cs typeface="Montserrat"/>
                <a:sym typeface="Montserrat"/>
              </a:rPr>
              <a:t> in vitro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podem exibir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inteligência biológica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em </a:t>
            </a: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tempo real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ao serem integrados em um </a:t>
            </a:r>
            <a:r>
              <a:rPr lang="pt-BR" sz="2000">
                <a:solidFill>
                  <a:srgbClr val="714C8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ambiente virtual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por meio de </a:t>
            </a:r>
            <a:r>
              <a:rPr lang="pt-BR" sz="2000" u="sng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protocolos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derivados da </a:t>
            </a:r>
            <a:r>
              <a:rPr b="1" lang="pt-BR" sz="200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AIF</a:t>
            </a:r>
            <a:endParaRPr b="1" sz="2200">
              <a:solidFill>
                <a:srgbClr val="FFA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52"/>
          <p:cNvPicPr preferRelativeResize="0"/>
          <p:nvPr/>
        </p:nvPicPr>
        <p:blipFill rotWithShape="1">
          <a:blip r:embed="rId4">
            <a:alphaModFix/>
          </a:blip>
          <a:srcRect b="41324" l="68148" r="11290" t="17917"/>
          <a:stretch/>
        </p:blipFill>
        <p:spPr>
          <a:xfrm>
            <a:off x="3667175" y="3391000"/>
            <a:ext cx="1435201" cy="16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75" y="2731300"/>
            <a:ext cx="2419324" cy="241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9412" t="0"/>
          <a:stretch/>
        </p:blipFill>
        <p:spPr>
          <a:xfrm>
            <a:off x="790675" y="364963"/>
            <a:ext cx="7364343" cy="44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26" y="117550"/>
            <a:ext cx="2149575" cy="278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2638" y="155600"/>
            <a:ext cx="3480556" cy="160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53"/>
          <p:cNvGrpSpPr/>
          <p:nvPr/>
        </p:nvGrpSpPr>
        <p:grpSpPr>
          <a:xfrm>
            <a:off x="5421066" y="2899134"/>
            <a:ext cx="3491163" cy="2100424"/>
            <a:chOff x="3956775" y="1912528"/>
            <a:chExt cx="3881226" cy="2446621"/>
          </a:xfrm>
        </p:grpSpPr>
        <p:pic>
          <p:nvPicPr>
            <p:cNvPr id="403" name="Google Shape;403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56775" y="1912528"/>
              <a:ext cx="3881226" cy="547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56775" y="2460230"/>
              <a:ext cx="3881226" cy="18989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5" name="Google Shape;405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8650" y="117550"/>
            <a:ext cx="3042815" cy="160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0279" y="3455896"/>
            <a:ext cx="2505275" cy="162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625" y="3074048"/>
            <a:ext cx="2505267" cy="18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91475" y="1903625"/>
            <a:ext cx="2595212" cy="162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19375" y="1502500"/>
            <a:ext cx="2101703" cy="203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3"/>
          <p:cNvPicPr preferRelativeResize="0"/>
          <p:nvPr/>
        </p:nvPicPr>
        <p:blipFill rotWithShape="1">
          <a:blip r:embed="rId13">
            <a:alphaModFix/>
          </a:blip>
          <a:srcRect b="0" l="0" r="862" t="1497"/>
          <a:stretch/>
        </p:blipFill>
        <p:spPr>
          <a:xfrm>
            <a:off x="4715525" y="1386325"/>
            <a:ext cx="4373249" cy="13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468425" y="1177800"/>
            <a:ext cx="8035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900">
                <a:latin typeface="Montserrat"/>
                <a:ea typeface="Montserrat"/>
                <a:cs typeface="Montserrat"/>
                <a:sym typeface="Montserrat"/>
              </a:rPr>
              <a:t>Se substituirmos os neurônios, 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900">
                <a:latin typeface="Montserrat"/>
                <a:ea typeface="Montserrat"/>
                <a:cs typeface="Montserrat"/>
                <a:sym typeface="Montserrat"/>
              </a:rPr>
              <a:t>que teoricamente operam sob a </a:t>
            </a:r>
            <a:r>
              <a:rPr lang="pt-BR" sz="290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AIF</a:t>
            </a:r>
            <a:r>
              <a:rPr lang="pt-BR" sz="2900">
                <a:latin typeface="Montserrat"/>
                <a:ea typeface="Montserrat"/>
                <a:cs typeface="Montserrat"/>
                <a:sym typeface="Montserrat"/>
              </a:rPr>
              <a:t>, por um </a:t>
            </a:r>
            <a:r>
              <a:rPr lang="pt-BR" sz="29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modelo computacional</a:t>
            </a:r>
            <a:r>
              <a:rPr lang="pt-BR" sz="290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 de AIF</a:t>
            </a:r>
            <a:r>
              <a:rPr lang="pt-BR" sz="2900">
                <a:latin typeface="Montserrat"/>
                <a:ea typeface="Montserrat"/>
                <a:cs typeface="Montserrat"/>
                <a:sym typeface="Montserrat"/>
              </a:rPr>
              <a:t>, no mesmo* </a:t>
            </a:r>
            <a:r>
              <a:rPr lang="pt-BR" sz="29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ambiente virtual Pong</a:t>
            </a:r>
            <a:r>
              <a:rPr lang="pt-BR" sz="2900">
                <a:latin typeface="Montserrat"/>
                <a:ea typeface="Montserrat"/>
                <a:cs typeface="Montserrat"/>
                <a:sym typeface="Montserrat"/>
              </a:rPr>
              <a:t>, por meio dos mesmo </a:t>
            </a:r>
            <a:r>
              <a:rPr lang="pt-BR" sz="290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protocolos de interação</a:t>
            </a:r>
            <a:r>
              <a:rPr lang="pt-BR" sz="2900">
                <a:latin typeface="Montserrat"/>
                <a:ea typeface="Montserrat"/>
                <a:cs typeface="Montserrat"/>
                <a:sym typeface="Montserrat"/>
              </a:rPr>
              <a:t>,</a:t>
            </a:r>
            <a:br>
              <a:rPr lang="pt-BR" sz="29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9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900">
                <a:latin typeface="Montserrat"/>
                <a:ea typeface="Montserrat"/>
                <a:cs typeface="Montserrat"/>
                <a:sym typeface="Montserrat"/>
              </a:rPr>
              <a:t>como esse </a:t>
            </a:r>
            <a:r>
              <a:rPr lang="pt-BR" sz="29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modelo de</a:t>
            </a:r>
            <a:r>
              <a:rPr lang="pt-BR" sz="2900">
                <a:solidFill>
                  <a:srgbClr val="F063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9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AIF</a:t>
            </a:r>
            <a:r>
              <a:rPr lang="pt-BR" sz="2900">
                <a:latin typeface="Montserrat"/>
                <a:ea typeface="Montserrat"/>
                <a:cs typeface="Montserrat"/>
                <a:sym typeface="Montserrat"/>
              </a:rPr>
              <a:t> se comportaria comparado ao </a:t>
            </a:r>
            <a:r>
              <a:rPr lang="pt-BR" sz="290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DishBrain</a:t>
            </a:r>
            <a:r>
              <a:rPr lang="pt-BR" sz="29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4"/>
          <p:cNvSpPr txBox="1"/>
          <p:nvPr>
            <p:ph idx="4294967295"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Pergunta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468425" y="1406400"/>
            <a:ext cx="7355400" cy="23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“Um </a:t>
            </a:r>
            <a:r>
              <a:rPr lang="pt-BR" sz="292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modelo </a:t>
            </a:r>
            <a:r>
              <a:rPr lang="pt-BR" sz="292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de AIF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, integrado a um </a:t>
            </a:r>
            <a:r>
              <a:rPr lang="pt-BR" sz="2920">
                <a:solidFill>
                  <a:srgbClr val="A93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sistema computacional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 inspirado no </a:t>
            </a:r>
            <a:r>
              <a:rPr lang="pt-BR" sz="292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DishBrain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t-BR" sz="2920" u="sng">
                <a:latin typeface="Montserrat"/>
                <a:ea typeface="Montserrat"/>
                <a:cs typeface="Montserrat"/>
                <a:sym typeface="Montserrat"/>
              </a:rPr>
              <a:t>exibirá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920">
                <a:latin typeface="Montserrat Medium"/>
                <a:ea typeface="Montserrat Medium"/>
                <a:cs typeface="Montserrat Medium"/>
                <a:sym typeface="Montserrat Medium"/>
              </a:rPr>
              <a:t>aprendizado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2920">
                <a:latin typeface="Montserrat Medium"/>
                <a:ea typeface="Montserrat Medium"/>
                <a:cs typeface="Montserrat Medium"/>
                <a:sym typeface="Montserrat Medium"/>
              </a:rPr>
              <a:t>performance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920" u="sng">
                <a:latin typeface="Montserrat"/>
                <a:ea typeface="Montserrat"/>
                <a:cs typeface="Montserrat"/>
                <a:sym typeface="Montserrat"/>
              </a:rPr>
              <a:t>comparáveis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5"/>
          <p:cNvSpPr txBox="1"/>
          <p:nvPr>
            <p:ph idx="4294967295"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Hipótese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"/>
          <p:cNvSpPr txBox="1"/>
          <p:nvPr>
            <p:ph type="title"/>
          </p:nvPr>
        </p:nvSpPr>
        <p:spPr>
          <a:xfrm>
            <a:off x="311700" y="2078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56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7"/>
          <p:cNvSpPr txBox="1"/>
          <p:nvPr>
            <p:ph type="ctrTitle"/>
          </p:nvPr>
        </p:nvSpPr>
        <p:spPr>
          <a:xfrm>
            <a:off x="468425" y="467350"/>
            <a:ext cx="88503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Atari PONG: O Pioneiro 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91" y="1301300"/>
            <a:ext cx="2625712" cy="339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612" y="3627900"/>
            <a:ext cx="2331425" cy="160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757151" y="-178375"/>
            <a:ext cx="2449176" cy="183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7"/>
          <p:cNvPicPr preferRelativeResize="0"/>
          <p:nvPr/>
        </p:nvPicPr>
        <p:blipFill rotWithShape="1">
          <a:blip r:embed="rId6">
            <a:alphaModFix/>
          </a:blip>
          <a:srcRect b="50000" l="0" r="0" t="0"/>
          <a:stretch/>
        </p:blipFill>
        <p:spPr>
          <a:xfrm>
            <a:off x="9451975" y="-12"/>
            <a:ext cx="2145900" cy="2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7"/>
          <p:cNvPicPr preferRelativeResize="0"/>
          <p:nvPr/>
        </p:nvPicPr>
        <p:blipFill rotWithShape="1">
          <a:blip r:embed="rId7">
            <a:alphaModFix/>
          </a:blip>
          <a:srcRect b="0" l="11026" r="10940" t="0"/>
          <a:stretch/>
        </p:blipFill>
        <p:spPr>
          <a:xfrm>
            <a:off x="1783464" y="2701616"/>
            <a:ext cx="1222860" cy="209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7875" y="3281799"/>
            <a:ext cx="2856785" cy="160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7"/>
          <p:cNvPicPr preferRelativeResize="0"/>
          <p:nvPr/>
        </p:nvPicPr>
        <p:blipFill rotWithShape="1">
          <a:blip r:embed="rId9">
            <a:alphaModFix/>
          </a:blip>
          <a:srcRect b="0" l="0" r="0" t="37946"/>
          <a:stretch/>
        </p:blipFill>
        <p:spPr>
          <a:xfrm>
            <a:off x="6057875" y="1301288"/>
            <a:ext cx="2160807" cy="1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90825" y="1338050"/>
            <a:ext cx="2587075" cy="210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/>
          <p:nvPr>
            <p:ph type="title"/>
          </p:nvPr>
        </p:nvSpPr>
        <p:spPr>
          <a:xfrm>
            <a:off x="311700" y="2078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DishBrain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58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668D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Componentes do </a:t>
            </a:r>
            <a:r>
              <a:rPr lang="pt-BR" sz="35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3" name="Google Shape;453;p59"/>
          <p:cNvSpPr txBox="1"/>
          <p:nvPr>
            <p:ph type="ctrTitle"/>
          </p:nvPr>
        </p:nvSpPr>
        <p:spPr>
          <a:xfrm>
            <a:off x="345600" y="1317175"/>
            <a:ext cx="20487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Pong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Neurônios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HD-MEA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9"/>
          <p:cNvSpPr/>
          <p:nvPr/>
        </p:nvSpPr>
        <p:spPr>
          <a:xfrm>
            <a:off x="0" y="643750"/>
            <a:ext cx="345600" cy="362400"/>
          </a:xfrm>
          <a:prstGeom prst="rect">
            <a:avLst/>
          </a:prstGeom>
          <a:solidFill>
            <a:srgbClr val="668D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59"/>
          <p:cNvPicPr preferRelativeResize="0"/>
          <p:nvPr/>
        </p:nvPicPr>
        <p:blipFill rotWithShape="1">
          <a:blip r:embed="rId3">
            <a:alphaModFix/>
          </a:blip>
          <a:srcRect b="4223" l="0" r="0" t="0"/>
          <a:stretch/>
        </p:blipFill>
        <p:spPr>
          <a:xfrm>
            <a:off x="3076075" y="1435875"/>
            <a:ext cx="5802474" cy="342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DishBrain: 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Pong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61" name="Google Shape;461;p60"/>
          <p:cNvPicPr preferRelativeResize="0"/>
          <p:nvPr/>
        </p:nvPicPr>
        <p:blipFill rotWithShape="1">
          <a:blip r:embed="rId3">
            <a:alphaModFix/>
          </a:blip>
          <a:srcRect b="58227" l="24260" r="54847" t="1533"/>
          <a:stretch/>
        </p:blipFill>
        <p:spPr>
          <a:xfrm>
            <a:off x="2118525" y="3024250"/>
            <a:ext cx="2199099" cy="17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0"/>
          <p:cNvSpPr txBox="1"/>
          <p:nvPr/>
        </p:nvSpPr>
        <p:spPr>
          <a:xfrm>
            <a:off x="5301700" y="4614575"/>
            <a:ext cx="11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miss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3" name="Google Shape;463;p60"/>
          <p:cNvSpPr txBox="1"/>
          <p:nvPr/>
        </p:nvSpPr>
        <p:spPr>
          <a:xfrm>
            <a:off x="2836850" y="4598900"/>
            <a:ext cx="11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hit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64" name="Google Shape;464;p60"/>
          <p:cNvPicPr preferRelativeResize="0"/>
          <p:nvPr/>
        </p:nvPicPr>
        <p:blipFill rotWithShape="1">
          <a:blip r:embed="rId3">
            <a:alphaModFix/>
          </a:blip>
          <a:srcRect b="58227" l="0" r="79107" t="1533"/>
          <a:stretch/>
        </p:blipFill>
        <p:spPr>
          <a:xfrm>
            <a:off x="4480725" y="3024250"/>
            <a:ext cx="2199099" cy="17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0"/>
          <p:cNvSpPr/>
          <p:nvPr/>
        </p:nvSpPr>
        <p:spPr>
          <a:xfrm>
            <a:off x="-2640975" y="1554000"/>
            <a:ext cx="2057400" cy="146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0"/>
          <p:cNvSpPr/>
          <p:nvPr/>
        </p:nvSpPr>
        <p:spPr>
          <a:xfrm>
            <a:off x="-2558750" y="1919854"/>
            <a:ext cx="24300" cy="69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0"/>
          <p:cNvSpPr/>
          <p:nvPr/>
        </p:nvSpPr>
        <p:spPr>
          <a:xfrm>
            <a:off x="-2091242" y="1980292"/>
            <a:ext cx="113100" cy="113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60"/>
          <p:cNvCxnSpPr/>
          <p:nvPr/>
        </p:nvCxnSpPr>
        <p:spPr>
          <a:xfrm flipH="1" rot="10800000">
            <a:off x="-1444900" y="1571500"/>
            <a:ext cx="852600" cy="145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60"/>
          <p:cNvCxnSpPr/>
          <p:nvPr/>
        </p:nvCxnSpPr>
        <p:spPr>
          <a:xfrm>
            <a:off x="-1996975" y="2099950"/>
            <a:ext cx="488400" cy="92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470" name="Google Shape;470;p60"/>
          <p:cNvPicPr preferRelativeResize="0"/>
          <p:nvPr/>
        </p:nvPicPr>
        <p:blipFill rotWithShape="1">
          <a:blip r:embed="rId4">
            <a:alphaModFix/>
          </a:blip>
          <a:srcRect b="17090" l="31239" r="8301" t="46507"/>
          <a:stretch/>
        </p:blipFill>
        <p:spPr>
          <a:xfrm>
            <a:off x="3270925" y="1282173"/>
            <a:ext cx="1875725" cy="151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DishBrain: 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Neurônios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76" name="Google Shape;4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5" y="1318700"/>
            <a:ext cx="4549315" cy="200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49" y="1318699"/>
            <a:ext cx="2002640" cy="20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1"/>
          <p:cNvPicPr preferRelativeResize="0"/>
          <p:nvPr/>
        </p:nvPicPr>
        <p:blipFill rotWithShape="1">
          <a:blip r:embed="rId5">
            <a:alphaModFix/>
          </a:blip>
          <a:srcRect b="21908" l="25103" r="26889" t="19918"/>
          <a:stretch/>
        </p:blipFill>
        <p:spPr>
          <a:xfrm>
            <a:off x="5632125" y="3324350"/>
            <a:ext cx="3511876" cy="18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477675" y="204350"/>
            <a:ext cx="3800100" cy="49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Ttulo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Contexto de revoluções, inteligência, etc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Inferência Ativa 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lphaL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Apresentação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lphaL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Definição rápida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lphaL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Aplicações da AIF 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 Kagan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lphaL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Apresentação inicial 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lphaL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Jornais falando + inspiração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Hipótese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PingPOMDP 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lphaLcPeriod"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Visão geral do sistema PingPOMDP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0" y="1310925"/>
            <a:ext cx="369900" cy="1665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6" name="Google Shape;86;p17"/>
          <p:cNvSpPr/>
          <p:nvPr/>
        </p:nvSpPr>
        <p:spPr>
          <a:xfrm>
            <a:off x="0" y="691700"/>
            <a:ext cx="369900" cy="166500"/>
          </a:xfrm>
          <a:prstGeom prst="rect">
            <a:avLst/>
          </a:prstGeom>
          <a:solidFill>
            <a:srgbClr val="F06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7" name="Google Shape;87;p17"/>
          <p:cNvSpPr/>
          <p:nvPr/>
        </p:nvSpPr>
        <p:spPr>
          <a:xfrm>
            <a:off x="0" y="2590700"/>
            <a:ext cx="369900" cy="166500"/>
          </a:xfrm>
          <a:prstGeom prst="rect">
            <a:avLst/>
          </a:prstGeom>
          <a:solidFill>
            <a:srgbClr val="668D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8" name="Google Shape;88;p17"/>
          <p:cNvSpPr/>
          <p:nvPr/>
        </p:nvSpPr>
        <p:spPr>
          <a:xfrm>
            <a:off x="0" y="3568450"/>
            <a:ext cx="369900" cy="166500"/>
          </a:xfrm>
          <a:prstGeom prst="rect">
            <a:avLst/>
          </a:prstGeom>
          <a:solidFill>
            <a:srgbClr val="A938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9" name="Google Shape;89;p17"/>
          <p:cNvSpPr txBox="1"/>
          <p:nvPr>
            <p:ph type="ctrTitle"/>
          </p:nvPr>
        </p:nvSpPr>
        <p:spPr>
          <a:xfrm>
            <a:off x="4956075" y="204350"/>
            <a:ext cx="3800100" cy="49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7. Pong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8. Agente de Inferência Ativa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9. GridLink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10. PingPOMDP Funcionamento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11. Desenho Experimental 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12. Resultados 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 SemiBold"/>
                <a:ea typeface="Montserrat SemiBold"/>
                <a:cs typeface="Montserrat SemiBold"/>
                <a:sym typeface="Montserrat SemiBold"/>
              </a:rPr>
              <a:t>13. Considerações finais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0" y="3883900"/>
            <a:ext cx="369900" cy="166500"/>
          </a:xfrm>
          <a:prstGeom prst="rect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1" name="Google Shape;91;p17"/>
          <p:cNvSpPr/>
          <p:nvPr/>
        </p:nvSpPr>
        <p:spPr>
          <a:xfrm>
            <a:off x="4510375" y="631450"/>
            <a:ext cx="369900" cy="1665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2" name="Google Shape;92;p17"/>
          <p:cNvSpPr/>
          <p:nvPr/>
        </p:nvSpPr>
        <p:spPr>
          <a:xfrm>
            <a:off x="4510375" y="1234650"/>
            <a:ext cx="369900" cy="166500"/>
          </a:xfrm>
          <a:prstGeom prst="rect">
            <a:avLst/>
          </a:prstGeom>
          <a:solidFill>
            <a:srgbClr val="A938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3" name="Google Shape;93;p17"/>
          <p:cNvSpPr/>
          <p:nvPr/>
        </p:nvSpPr>
        <p:spPr>
          <a:xfrm>
            <a:off x="4510375" y="933050"/>
            <a:ext cx="369900" cy="166500"/>
          </a:xfrm>
          <a:prstGeom prst="rect">
            <a:avLst/>
          </a:prstGeom>
          <a:solidFill>
            <a:srgbClr val="668D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4" name="Google Shape;94;p17"/>
          <p:cNvSpPr/>
          <p:nvPr/>
        </p:nvSpPr>
        <p:spPr>
          <a:xfrm>
            <a:off x="4510375" y="1578575"/>
            <a:ext cx="369900" cy="166500"/>
          </a:xfrm>
          <a:prstGeom prst="rect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5" name="Google Shape;95;p17"/>
          <p:cNvSpPr/>
          <p:nvPr/>
        </p:nvSpPr>
        <p:spPr>
          <a:xfrm>
            <a:off x="4510375" y="1881950"/>
            <a:ext cx="369900" cy="166500"/>
          </a:xfrm>
          <a:prstGeom prst="rect">
            <a:avLst/>
          </a:prstGeom>
          <a:solidFill>
            <a:srgbClr val="F06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6" name="Google Shape;96;p17"/>
          <p:cNvSpPr/>
          <p:nvPr/>
        </p:nvSpPr>
        <p:spPr>
          <a:xfrm>
            <a:off x="4510375" y="2224100"/>
            <a:ext cx="369900" cy="1665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7" name="Google Shape;97;p17"/>
          <p:cNvSpPr/>
          <p:nvPr/>
        </p:nvSpPr>
        <p:spPr>
          <a:xfrm>
            <a:off x="4510375" y="329850"/>
            <a:ext cx="369900" cy="166500"/>
          </a:xfrm>
          <a:prstGeom prst="rect">
            <a:avLst/>
          </a:prstGeom>
          <a:solidFill>
            <a:srgbClr val="F06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DishBrain: 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HD-MEA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000" y="117275"/>
            <a:ext cx="3641000" cy="27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400" y="2968250"/>
            <a:ext cx="3311350" cy="20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25" y="1419287"/>
            <a:ext cx="1646200" cy="11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2"/>
          <p:cNvPicPr preferRelativeResize="0"/>
          <p:nvPr/>
        </p:nvPicPr>
        <p:blipFill rotWithShape="1">
          <a:blip r:embed="rId6">
            <a:alphaModFix/>
          </a:blip>
          <a:srcRect b="6904" l="14435" r="50192" t="5591"/>
          <a:stretch/>
        </p:blipFill>
        <p:spPr>
          <a:xfrm>
            <a:off x="4053250" y="2790100"/>
            <a:ext cx="1449750" cy="23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2"/>
          <p:cNvPicPr preferRelativeResize="0"/>
          <p:nvPr/>
        </p:nvPicPr>
        <p:blipFill rotWithShape="1">
          <a:blip r:embed="rId7">
            <a:alphaModFix/>
          </a:blip>
          <a:srcRect b="10566" l="6331" r="20041" t="16462"/>
          <a:stretch/>
        </p:blipFill>
        <p:spPr>
          <a:xfrm>
            <a:off x="0" y="2621225"/>
            <a:ext cx="3820850" cy="24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2"/>
          <p:cNvPicPr preferRelativeResize="0"/>
          <p:nvPr/>
        </p:nvPicPr>
        <p:blipFill rotWithShape="1">
          <a:blip r:embed="rId8">
            <a:alphaModFix/>
          </a:blip>
          <a:srcRect b="0" l="16734" r="15734" t="-1491"/>
          <a:stretch/>
        </p:blipFill>
        <p:spPr>
          <a:xfrm>
            <a:off x="2852700" y="1375287"/>
            <a:ext cx="1979445" cy="11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331" y="832775"/>
            <a:ext cx="2234468" cy="270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3"/>
          <p:cNvPicPr preferRelativeResize="0"/>
          <p:nvPr/>
        </p:nvPicPr>
        <p:blipFill rotWithShape="1">
          <a:blip r:embed="rId4">
            <a:alphaModFix/>
          </a:blip>
          <a:srcRect b="0" l="16734" r="15734" t="-1491"/>
          <a:stretch/>
        </p:blipFill>
        <p:spPr>
          <a:xfrm>
            <a:off x="2169726" y="1644701"/>
            <a:ext cx="2758600" cy="167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141" y="2989642"/>
            <a:ext cx="1958676" cy="107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49" y="3732251"/>
            <a:ext cx="931651" cy="6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3"/>
          <p:cNvPicPr preferRelativeResize="0"/>
          <p:nvPr/>
        </p:nvPicPr>
        <p:blipFill rotWithShape="1">
          <a:blip r:embed="rId7">
            <a:alphaModFix/>
          </a:blip>
          <a:srcRect b="15529" l="5240" r="5169" t="9915"/>
          <a:stretch/>
        </p:blipFill>
        <p:spPr>
          <a:xfrm>
            <a:off x="7296225" y="1671600"/>
            <a:ext cx="1502000" cy="167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521" y="0"/>
            <a:ext cx="91455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/>
          <p:nvPr>
            <p:ph type="title"/>
          </p:nvPr>
        </p:nvSpPr>
        <p:spPr>
          <a:xfrm>
            <a:off x="468425" y="1406400"/>
            <a:ext cx="7355400" cy="23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“Um </a:t>
            </a:r>
            <a:r>
              <a:rPr lang="pt-BR" sz="292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modelo </a:t>
            </a:r>
            <a:r>
              <a:rPr lang="pt-BR" sz="292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de AIF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, integrado a um </a:t>
            </a:r>
            <a:r>
              <a:rPr lang="pt-BR" sz="2920">
                <a:solidFill>
                  <a:srgbClr val="A93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sistema computacional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 inspirado no </a:t>
            </a:r>
            <a:r>
              <a:rPr lang="pt-BR" sz="292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DishBrain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t-BR" sz="2920" u="sng">
                <a:latin typeface="Montserrat"/>
                <a:ea typeface="Montserrat"/>
                <a:cs typeface="Montserrat"/>
                <a:sym typeface="Montserrat"/>
              </a:rPr>
              <a:t>exibirá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920">
                <a:latin typeface="Montserrat Medium"/>
                <a:ea typeface="Montserrat Medium"/>
                <a:cs typeface="Montserrat Medium"/>
                <a:sym typeface="Montserrat Medium"/>
              </a:rPr>
              <a:t>aprendizado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2920">
                <a:latin typeface="Montserrat Medium"/>
                <a:ea typeface="Montserrat Medium"/>
                <a:cs typeface="Montserrat Medium"/>
                <a:sym typeface="Montserrat Medium"/>
              </a:rPr>
              <a:t>performance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920" u="sng">
                <a:latin typeface="Montserrat"/>
                <a:ea typeface="Montserrat"/>
                <a:cs typeface="Montserrat"/>
                <a:sym typeface="Montserrat"/>
              </a:rPr>
              <a:t>comparáveis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5"/>
          <p:cNvSpPr txBox="1"/>
          <p:nvPr>
            <p:ph idx="4294967295"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Hipótese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468425" y="1406400"/>
            <a:ext cx="7355400" cy="23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Font typeface="Montserrat"/>
              <a:buChar char="■"/>
            </a:pP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Testar a hipótese:</a:t>
            </a:r>
            <a:endParaRPr sz="292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Font typeface="Montserrat"/>
              <a:buAutoNum type="alphaLcPeriod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Desenvolver 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um </a:t>
            </a:r>
            <a:r>
              <a:rPr lang="pt-BR" sz="2000">
                <a:solidFill>
                  <a:srgbClr val="A93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sistema</a:t>
            </a:r>
            <a:r>
              <a:rPr lang="pt-BR" sz="2000">
                <a:solidFill>
                  <a:srgbClr val="A93854"/>
                </a:solidFill>
                <a:latin typeface="Montserrat"/>
                <a:ea typeface="Montserrat"/>
                <a:cs typeface="Montserrat"/>
                <a:sym typeface="Montserrat"/>
              </a:rPr>
              <a:t> computacional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inspirado no </a:t>
            </a:r>
            <a:r>
              <a:rPr lang="pt-BR" sz="200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DishBrain 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com um modelo de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modelo computacional</a:t>
            </a:r>
            <a:r>
              <a:rPr lang="pt-BR" sz="200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 de AIF</a:t>
            </a:r>
            <a:endParaRPr sz="2000">
              <a:solidFill>
                <a:srgbClr val="FFAD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Font typeface="Montserrat"/>
              <a:buAutoNum type="alphaLcPeriod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Medir e analisar o </a:t>
            </a: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desempenho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aprendizagem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pt-BR" sz="2000">
                <a:solidFill>
                  <a:srgbClr val="A93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sistema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Font typeface="Montserrat"/>
              <a:buAutoNum type="alphaLcPeriod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Comparar nossos achados com o </a:t>
            </a:r>
            <a:r>
              <a:rPr lang="pt-BR" sz="200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DishBrain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6"/>
          <p:cNvSpPr txBox="1"/>
          <p:nvPr>
            <p:ph idx="4294967295"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Objetivo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2450">
                <a:latin typeface="Montserrat SemiBold"/>
                <a:ea typeface="Montserrat SemiBold"/>
                <a:cs typeface="Montserrat SemiBold"/>
                <a:sym typeface="Montserrat SemiBold"/>
              </a:rPr>
              <a:t>Desenvolvemos</a:t>
            </a:r>
            <a:endParaRPr sz="146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50">
                <a:latin typeface="Montserrat SemiBold"/>
                <a:ea typeface="Montserrat SemiBold"/>
                <a:cs typeface="Montserrat SemiBold"/>
                <a:sym typeface="Montserrat SemiBold"/>
              </a:rPr>
              <a:t>Desenvolvemos</a:t>
            </a:r>
            <a:endParaRPr sz="1460"/>
          </a:p>
        </p:txBody>
      </p:sp>
      <p:sp>
        <p:nvSpPr>
          <p:cNvPr id="526" name="Google Shape;526;p68"/>
          <p:cNvSpPr txBox="1"/>
          <p:nvPr>
            <p:ph idx="1" type="body"/>
          </p:nvPr>
        </p:nvSpPr>
        <p:spPr>
          <a:xfrm>
            <a:off x="311700" y="1389600"/>
            <a:ext cx="3130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14C83"/>
              </a:buClr>
              <a:buSzPts val="2000"/>
              <a:buFont typeface="Montserrat Medium"/>
              <a:buChar char="●"/>
            </a:pPr>
            <a:r>
              <a:rPr lang="pt-BR" sz="24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Ambiente Pong</a:t>
            </a:r>
            <a:endParaRPr sz="2400">
              <a:solidFill>
                <a:srgbClr val="714C8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7" name="Google Shape;527;p68"/>
          <p:cNvPicPr preferRelativeResize="0"/>
          <p:nvPr/>
        </p:nvPicPr>
        <p:blipFill rotWithShape="1">
          <a:blip r:embed="rId3">
            <a:alphaModFix/>
          </a:blip>
          <a:srcRect b="32409" l="57249" r="932" t="28043"/>
          <a:stretch/>
        </p:blipFill>
        <p:spPr>
          <a:xfrm>
            <a:off x="10022700" y="1331563"/>
            <a:ext cx="4547999" cy="2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825" y="1703840"/>
            <a:ext cx="3354100" cy="25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50">
                <a:latin typeface="Montserrat SemiBold"/>
                <a:ea typeface="Montserrat SemiBold"/>
                <a:cs typeface="Montserrat SemiBold"/>
                <a:sym typeface="Montserrat SemiBold"/>
              </a:rPr>
              <a:t>Desenvolvemos</a:t>
            </a:r>
            <a:endParaRPr sz="1460"/>
          </a:p>
        </p:txBody>
      </p:sp>
      <p:sp>
        <p:nvSpPr>
          <p:cNvPr id="534" name="Google Shape;534;p69"/>
          <p:cNvSpPr txBox="1"/>
          <p:nvPr>
            <p:ph idx="1" type="body"/>
          </p:nvPr>
        </p:nvSpPr>
        <p:spPr>
          <a:xfrm>
            <a:off x="311700" y="1389600"/>
            <a:ext cx="322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14C83"/>
              </a:buClr>
              <a:buSzPts val="2000"/>
              <a:buFont typeface="Montserrat"/>
              <a:buChar char="●"/>
            </a:pPr>
            <a:r>
              <a:rPr lang="pt-BR" sz="2400">
                <a:solidFill>
                  <a:srgbClr val="714C83"/>
                </a:solidFill>
                <a:latin typeface="Montserrat"/>
                <a:ea typeface="Montserrat"/>
                <a:cs typeface="Montserrat"/>
                <a:sym typeface="Montserrat"/>
              </a:rPr>
              <a:t>Ambiente </a:t>
            </a:r>
            <a:r>
              <a:rPr lang="pt-BR" sz="2400">
                <a:solidFill>
                  <a:srgbClr val="714C83"/>
                </a:solidFill>
                <a:latin typeface="Montserrat"/>
                <a:ea typeface="Montserrat"/>
                <a:cs typeface="Montserrat"/>
                <a:sym typeface="Montserrat"/>
              </a:rPr>
              <a:t>Pong</a:t>
            </a:r>
            <a:endParaRPr sz="2400">
              <a:solidFill>
                <a:srgbClr val="714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D40"/>
              </a:buClr>
              <a:buSzPts val="2000"/>
              <a:buFont typeface="Montserrat"/>
              <a:buChar char="●"/>
            </a:pPr>
            <a:r>
              <a:rPr lang="pt-BR" sz="292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Agente AIF</a:t>
            </a:r>
            <a:endParaRPr sz="2400">
              <a:solidFill>
                <a:srgbClr val="FFA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69"/>
          <p:cNvSpPr/>
          <p:nvPr/>
        </p:nvSpPr>
        <p:spPr>
          <a:xfrm>
            <a:off x="-234675" y="1427675"/>
            <a:ext cx="4556700" cy="410700"/>
          </a:xfrm>
          <a:prstGeom prst="rect">
            <a:avLst/>
          </a:prstGeom>
          <a:solidFill>
            <a:srgbClr val="FFFFFF">
              <a:alpha val="9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450" y="1735091"/>
            <a:ext cx="3227999" cy="248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50">
                <a:latin typeface="Montserrat SemiBold"/>
                <a:ea typeface="Montserrat SemiBold"/>
                <a:cs typeface="Montserrat SemiBold"/>
                <a:sym typeface="Montserrat SemiBold"/>
              </a:rPr>
              <a:t>Desenvolvemos</a:t>
            </a:r>
            <a:endParaRPr sz="1460"/>
          </a:p>
        </p:txBody>
      </p:sp>
      <p:sp>
        <p:nvSpPr>
          <p:cNvPr id="542" name="Google Shape;542;p70"/>
          <p:cNvSpPr txBox="1"/>
          <p:nvPr>
            <p:ph idx="1" type="body"/>
          </p:nvPr>
        </p:nvSpPr>
        <p:spPr>
          <a:xfrm>
            <a:off x="311700" y="1389600"/>
            <a:ext cx="3189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14C83"/>
              </a:buClr>
              <a:buSzPts val="2000"/>
              <a:buFont typeface="Montserrat"/>
              <a:buChar char="●"/>
            </a:pPr>
            <a:r>
              <a:rPr lang="pt-BR" sz="2400">
                <a:solidFill>
                  <a:srgbClr val="714C83"/>
                </a:solidFill>
                <a:latin typeface="Montserrat"/>
                <a:ea typeface="Montserrat"/>
                <a:cs typeface="Montserrat"/>
                <a:sym typeface="Montserrat"/>
              </a:rPr>
              <a:t>Ambiente </a:t>
            </a:r>
            <a:r>
              <a:rPr lang="pt-BR" sz="2400">
                <a:solidFill>
                  <a:srgbClr val="714C83"/>
                </a:solidFill>
                <a:latin typeface="Montserrat"/>
                <a:ea typeface="Montserrat"/>
                <a:cs typeface="Montserrat"/>
                <a:sym typeface="Montserrat"/>
              </a:rPr>
              <a:t>Pong</a:t>
            </a:r>
            <a:endParaRPr sz="2400">
              <a:solidFill>
                <a:srgbClr val="714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31A"/>
              </a:buClr>
              <a:buSzPts val="2000"/>
              <a:buFont typeface="Montserrat"/>
              <a:buChar char="●"/>
            </a:pPr>
            <a:r>
              <a:rPr lang="pt-BR" sz="2920">
                <a:solidFill>
                  <a:srgbClr val="F063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Agente AIF</a:t>
            </a:r>
            <a:endParaRPr sz="2920">
              <a:solidFill>
                <a:srgbClr val="F063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8DB3"/>
              </a:buClr>
              <a:buSzPts val="2000"/>
              <a:buFont typeface="Montserrat Medium"/>
              <a:buChar char="●"/>
            </a:pPr>
            <a:r>
              <a:rPr lang="pt-BR" sz="292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GridLink </a:t>
            </a:r>
            <a:endParaRPr sz="292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-234675" y="1427675"/>
            <a:ext cx="4556700" cy="860400"/>
          </a:xfrm>
          <a:prstGeom prst="rect">
            <a:avLst/>
          </a:prstGeom>
          <a:solidFill>
            <a:srgbClr val="FFFFFF">
              <a:alpha val="9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5575" y="980300"/>
            <a:ext cx="5858427" cy="33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0"/>
          <p:cNvSpPr/>
          <p:nvPr/>
        </p:nvSpPr>
        <p:spPr>
          <a:xfrm>
            <a:off x="5999184" y="1331250"/>
            <a:ext cx="423600" cy="2614200"/>
          </a:xfrm>
          <a:prstGeom prst="rect">
            <a:avLst/>
          </a:prstGeom>
          <a:solidFill>
            <a:srgbClr val="668D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199" y="1073624"/>
            <a:ext cx="5933188" cy="29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450">
                <a:latin typeface="Montserrat SemiBold"/>
                <a:ea typeface="Montserrat SemiBold"/>
                <a:cs typeface="Montserrat SemiBold"/>
                <a:sym typeface="Montserrat SemiBold"/>
              </a:rPr>
              <a:t>Desenvolvemos</a:t>
            </a:r>
            <a:endParaRPr sz="1460"/>
          </a:p>
        </p:txBody>
      </p:sp>
      <p:sp>
        <p:nvSpPr>
          <p:cNvPr id="552" name="Google Shape;552;p71"/>
          <p:cNvSpPr txBox="1"/>
          <p:nvPr>
            <p:ph idx="1" type="body"/>
          </p:nvPr>
        </p:nvSpPr>
        <p:spPr>
          <a:xfrm>
            <a:off x="311700" y="1389600"/>
            <a:ext cx="3130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14C83"/>
              </a:buClr>
              <a:buSzPts val="2000"/>
              <a:buFont typeface="Montserrat"/>
              <a:buChar char="●"/>
            </a:pPr>
            <a:r>
              <a:rPr lang="pt-BR" sz="2400">
                <a:solidFill>
                  <a:srgbClr val="714C83"/>
                </a:solidFill>
                <a:latin typeface="Montserrat"/>
                <a:ea typeface="Montserrat"/>
                <a:cs typeface="Montserrat"/>
                <a:sym typeface="Montserrat"/>
              </a:rPr>
              <a:t>Ambiente Po</a:t>
            </a:r>
            <a:r>
              <a:rPr lang="pt-BR" sz="2400">
                <a:solidFill>
                  <a:srgbClr val="714C83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endParaRPr sz="2400">
              <a:solidFill>
                <a:srgbClr val="714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631A"/>
              </a:buClr>
              <a:buSzPts val="2000"/>
              <a:buFont typeface="Montserrat"/>
              <a:buChar char="●"/>
            </a:pPr>
            <a:r>
              <a:rPr lang="pt-BR" sz="2920">
                <a:solidFill>
                  <a:srgbClr val="F063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Agente AIF</a:t>
            </a:r>
            <a:endParaRPr sz="2400">
              <a:solidFill>
                <a:srgbClr val="714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8DB3"/>
              </a:buClr>
              <a:buSzPts val="2000"/>
              <a:buFont typeface="Montserrat"/>
              <a:buChar char="●"/>
            </a:pPr>
            <a:r>
              <a:rPr lang="pt-BR" sz="292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GridLink</a:t>
            </a:r>
            <a:endParaRPr sz="2400">
              <a:solidFill>
                <a:srgbClr val="668DB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3854"/>
              </a:buClr>
              <a:buSzPts val="2000"/>
              <a:buFont typeface="Montserrat"/>
              <a:buChar char="●"/>
            </a:pPr>
            <a:r>
              <a:rPr lang="pt-BR" sz="2920">
                <a:solidFill>
                  <a:srgbClr val="A93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PingPOMDP</a:t>
            </a:r>
            <a:endParaRPr sz="2920">
              <a:solidFill>
                <a:srgbClr val="A93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3" name="Google Shape;553;p71"/>
          <p:cNvSpPr/>
          <p:nvPr/>
        </p:nvSpPr>
        <p:spPr>
          <a:xfrm>
            <a:off x="-234675" y="1427675"/>
            <a:ext cx="4556700" cy="1290900"/>
          </a:xfrm>
          <a:prstGeom prst="rect">
            <a:avLst/>
          </a:prstGeom>
          <a:solidFill>
            <a:srgbClr val="FFFFFF">
              <a:alpha val="9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000" y="795775"/>
            <a:ext cx="5494800" cy="324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475" y="817304"/>
            <a:ext cx="5494800" cy="322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68425" y="1406400"/>
            <a:ext cx="7355400" cy="23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4019" lvl="0" marL="457200" rtl="0" algn="l">
              <a:spcBef>
                <a:spcPts val="0"/>
              </a:spcBef>
              <a:spcAft>
                <a:spcPts val="0"/>
              </a:spcAft>
              <a:buSzPts val="2920"/>
              <a:buFont typeface="Montserrat"/>
              <a:buChar char="●"/>
            </a:pP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Construir e disponibilizar infraestrutura que permita pesquisas futuras sobre a interação de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900">
                <a:solidFill>
                  <a:srgbClr val="F063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agentes</a:t>
            </a:r>
            <a:r>
              <a:rPr lang="pt-BR" sz="2400">
                <a:solidFill>
                  <a:srgbClr val="F063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com </a:t>
            </a:r>
            <a:r>
              <a:rPr lang="pt-BR" sz="292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ambientes</a:t>
            </a:r>
            <a:r>
              <a:rPr lang="pt-BR" sz="2920">
                <a:latin typeface="Montserrat"/>
                <a:ea typeface="Montserrat"/>
                <a:cs typeface="Montserrat"/>
                <a:sym typeface="Montserrat"/>
              </a:rPr>
              <a:t> por meio dos </a:t>
            </a:r>
            <a:r>
              <a:rPr lang="pt-BR" sz="292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protocolos do DishBrain</a:t>
            </a:r>
            <a:endParaRPr sz="24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" name="Google Shape;103;p18"/>
          <p:cNvSpPr txBox="1"/>
          <p:nvPr>
            <p:ph idx="4294967295"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Objetivo Extra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50" y="199775"/>
            <a:ext cx="8040620" cy="474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87" y="214099"/>
            <a:ext cx="8040625" cy="471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00" y="1083625"/>
            <a:ext cx="8925399" cy="28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3"/>
          <p:cNvSpPr/>
          <p:nvPr/>
        </p:nvSpPr>
        <p:spPr>
          <a:xfrm>
            <a:off x="108525" y="1097175"/>
            <a:ext cx="289200" cy="36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275" y="2571748"/>
            <a:ext cx="6431998" cy="237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4"/>
          <p:cNvPicPr preferRelativeResize="0"/>
          <p:nvPr/>
        </p:nvPicPr>
        <p:blipFill rotWithShape="1">
          <a:blip r:embed="rId4">
            <a:alphaModFix/>
          </a:blip>
          <a:srcRect b="13748" l="22044" r="13984" t="0"/>
          <a:stretch/>
        </p:blipFill>
        <p:spPr>
          <a:xfrm>
            <a:off x="452850" y="459375"/>
            <a:ext cx="1083775" cy="1461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74"/>
          <p:cNvGrpSpPr/>
          <p:nvPr/>
        </p:nvGrpSpPr>
        <p:grpSpPr>
          <a:xfrm>
            <a:off x="2106275" y="249451"/>
            <a:ext cx="6431999" cy="2033524"/>
            <a:chOff x="1801475" y="249451"/>
            <a:chExt cx="6431999" cy="2033524"/>
          </a:xfrm>
        </p:grpSpPr>
        <p:pic>
          <p:nvPicPr>
            <p:cNvPr id="575" name="Google Shape;575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475" y="249451"/>
              <a:ext cx="6431999" cy="2033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74"/>
            <p:cNvSpPr/>
            <p:nvPr/>
          </p:nvSpPr>
          <p:spPr>
            <a:xfrm>
              <a:off x="1801475" y="280275"/>
              <a:ext cx="224100" cy="17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7" name="Google Shape;577;p74"/>
          <p:cNvPicPr preferRelativeResize="0"/>
          <p:nvPr/>
        </p:nvPicPr>
        <p:blipFill rotWithShape="1">
          <a:blip r:embed="rId6">
            <a:alphaModFix/>
          </a:blip>
          <a:srcRect b="0" l="0" r="11190" t="0"/>
          <a:stretch/>
        </p:blipFill>
        <p:spPr>
          <a:xfrm flipH="1">
            <a:off x="-3503225" y="2452075"/>
            <a:ext cx="1460800" cy="16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80050" y="2884537"/>
            <a:ext cx="1029375" cy="141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74"/>
          <p:cNvCxnSpPr/>
          <p:nvPr/>
        </p:nvCxnSpPr>
        <p:spPr>
          <a:xfrm>
            <a:off x="2621125" y="1491175"/>
            <a:ext cx="615900" cy="2076000"/>
          </a:xfrm>
          <a:prstGeom prst="straightConnector1">
            <a:avLst/>
          </a:prstGeom>
          <a:noFill/>
          <a:ln cap="flat" cmpd="sng" w="28575">
            <a:solidFill>
              <a:srgbClr val="F0631A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74"/>
          <p:cNvCxnSpPr/>
          <p:nvPr/>
        </p:nvCxnSpPr>
        <p:spPr>
          <a:xfrm>
            <a:off x="4483175" y="1459650"/>
            <a:ext cx="789600" cy="2088900"/>
          </a:xfrm>
          <a:prstGeom prst="straightConnector1">
            <a:avLst/>
          </a:prstGeom>
          <a:noFill/>
          <a:ln cap="flat" cmpd="sng" w="28575">
            <a:solidFill>
              <a:srgbClr val="F0631A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74"/>
          <p:cNvCxnSpPr/>
          <p:nvPr/>
        </p:nvCxnSpPr>
        <p:spPr>
          <a:xfrm flipH="1">
            <a:off x="7315345" y="1480375"/>
            <a:ext cx="113400" cy="2086800"/>
          </a:xfrm>
          <a:prstGeom prst="straightConnector1">
            <a:avLst/>
          </a:prstGeom>
          <a:noFill/>
          <a:ln cap="flat" cmpd="sng" w="28575">
            <a:solidFill>
              <a:srgbClr val="F0631A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6425"/>
            <a:ext cx="9144000" cy="337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/>
          <p:nvPr>
            <p:ph type="title"/>
          </p:nvPr>
        </p:nvSpPr>
        <p:spPr>
          <a:xfrm>
            <a:off x="311700" y="2078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GridLink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76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668D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631A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7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GridLink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8" name="Google Shape;598;p77"/>
          <p:cNvSpPr txBox="1"/>
          <p:nvPr>
            <p:ph type="ctrTitle"/>
          </p:nvPr>
        </p:nvSpPr>
        <p:spPr>
          <a:xfrm>
            <a:off x="468425" y="1317175"/>
            <a:ext cx="7985100" cy="3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nterface que permite utilizar </a:t>
            </a:r>
            <a:r>
              <a:rPr lang="pt-BR" sz="200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protocolos 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inspirados no </a:t>
            </a:r>
            <a:r>
              <a:rPr lang="pt-BR" sz="200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DishBrain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para integrar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agentes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com </a:t>
            </a:r>
            <a: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ambientes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No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00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DishBrain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, a MEA integra </a:t>
            </a:r>
            <a:r>
              <a:rPr lang="pt-BR" sz="2000">
                <a:solidFill>
                  <a:srgbClr val="FFAD40"/>
                </a:solidFill>
                <a:latin typeface="Montserrat"/>
                <a:ea typeface="Montserrat"/>
                <a:cs typeface="Montserrat"/>
                <a:sym typeface="Montserrat"/>
              </a:rPr>
              <a:t>neurônios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a um </a:t>
            </a:r>
            <a:r>
              <a:rPr lang="pt-BR" sz="2000">
                <a:solidFill>
                  <a:srgbClr val="714C83"/>
                </a:solidFill>
                <a:latin typeface="Montserrat"/>
                <a:ea typeface="Montserrat"/>
                <a:cs typeface="Montserrat"/>
                <a:sym typeface="Montserrat"/>
              </a:rPr>
              <a:t>ambiente Pong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lang="pt-BR" sz="2000">
                <a:solidFill>
                  <a:srgbClr val="A938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PingPOMDP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, a </a:t>
            </a:r>
            <a:r>
              <a:rPr lang="pt-BR" sz="20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GridLink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integra um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agente</a:t>
            </a:r>
            <a:r>
              <a:rPr lang="pt-BR" sz="2000">
                <a:solidFill>
                  <a:srgbClr val="F063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AIF</a:t>
            </a:r>
            <a:r>
              <a:rPr lang="pt-BR" sz="2000">
                <a:solidFill>
                  <a:srgbClr val="F063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com nosso </a:t>
            </a:r>
            <a: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ambiente Pong</a:t>
            </a:r>
            <a:b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p77"/>
          <p:cNvSpPr/>
          <p:nvPr/>
        </p:nvSpPr>
        <p:spPr>
          <a:xfrm>
            <a:off x="0" y="643750"/>
            <a:ext cx="345600" cy="362400"/>
          </a:xfrm>
          <a:prstGeom prst="rect">
            <a:avLst/>
          </a:prstGeom>
          <a:solidFill>
            <a:srgbClr val="668D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8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Fundamento do </a:t>
            </a:r>
            <a:r>
              <a:rPr lang="pt-BR" sz="35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5" name="Google Shape;605;p78"/>
          <p:cNvSpPr txBox="1"/>
          <p:nvPr>
            <p:ph type="ctrTitle"/>
          </p:nvPr>
        </p:nvSpPr>
        <p:spPr>
          <a:xfrm>
            <a:off x="345600" y="1317175"/>
            <a:ext cx="78615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u="sng">
                <a:latin typeface="Montserrat"/>
                <a:ea typeface="Montserrat"/>
                <a:cs typeface="Montserrat"/>
                <a:sym typeface="Montserrat"/>
              </a:rPr>
              <a:t>Integrar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neurônios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ao </a:t>
            </a:r>
            <a:r>
              <a:rPr lang="pt-BR" sz="2200">
                <a:solidFill>
                  <a:srgbClr val="714C83"/>
                </a:solidFill>
                <a:latin typeface="Montserrat"/>
                <a:ea typeface="Montserrat"/>
                <a:cs typeface="Montserrat"/>
                <a:sym typeface="Montserrat"/>
              </a:rPr>
              <a:t>ambiente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por meio de um </a:t>
            </a:r>
            <a:r>
              <a:rPr lang="pt-BR" sz="2200">
                <a:solidFill>
                  <a:srgbClr val="668DB3"/>
                </a:solidFill>
                <a:latin typeface="Montserrat"/>
                <a:ea typeface="Montserrat"/>
                <a:cs typeface="Montserrat"/>
                <a:sym typeface="Montserrat"/>
              </a:rPr>
              <a:t>ciclo fechado de leitura e estímulo eletrofisiológico</a:t>
            </a:r>
            <a:endParaRPr sz="2200">
              <a:solidFill>
                <a:srgbClr val="668DB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00" y="2426501"/>
            <a:ext cx="6431999" cy="20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8975" y="4324900"/>
            <a:ext cx="1023249" cy="81859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/>
          <p:nvPr/>
        </p:nvSpPr>
        <p:spPr>
          <a:xfrm>
            <a:off x="1157475" y="2411400"/>
            <a:ext cx="458100" cy="31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9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Protocolos do </a:t>
            </a:r>
            <a:r>
              <a:rPr lang="pt-BR" sz="35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4" name="Google Shape;614;p79"/>
          <p:cNvSpPr txBox="1"/>
          <p:nvPr>
            <p:ph type="ctrTitle"/>
          </p:nvPr>
        </p:nvSpPr>
        <p:spPr>
          <a:xfrm>
            <a:off x="345600" y="1317175"/>
            <a:ext cx="78615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Determinam </a:t>
            </a: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os eletrodos serão utilizados para: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Representar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ambiente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para os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neurônios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(protocolos de </a:t>
            </a: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estímulo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Interpretar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os </a:t>
            </a:r>
            <a:r>
              <a:rPr lang="pt-BR" sz="2000">
                <a:solidFill>
                  <a:srgbClr val="FFAD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neurônios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para agir no </a:t>
            </a:r>
            <a:r>
              <a:rPr lang="pt-BR" sz="2000">
                <a:solidFill>
                  <a:srgbClr val="714C8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ambiente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(protocolos de </a:t>
            </a: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controle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5" name="Google Shape;615;p79"/>
          <p:cNvPicPr preferRelativeResize="0"/>
          <p:nvPr/>
        </p:nvPicPr>
        <p:blipFill rotWithShape="1">
          <a:blip r:embed="rId3">
            <a:alphaModFix/>
          </a:blip>
          <a:srcRect b="29088" l="0" r="0" t="0"/>
          <a:stretch/>
        </p:blipFill>
        <p:spPr>
          <a:xfrm>
            <a:off x="4812950" y="1931375"/>
            <a:ext cx="1817599" cy="103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9"/>
          <p:cNvPicPr preferRelativeResize="0"/>
          <p:nvPr/>
        </p:nvPicPr>
        <p:blipFill rotWithShape="1">
          <a:blip r:embed="rId3">
            <a:alphaModFix/>
          </a:blip>
          <a:srcRect b="-15543" l="0" r="0" t="29714"/>
          <a:stretch/>
        </p:blipFill>
        <p:spPr>
          <a:xfrm>
            <a:off x="4812961" y="3126202"/>
            <a:ext cx="1817588" cy="124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0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Protocolos do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35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: MEA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2" name="Google Shape;622;p80"/>
          <p:cNvSpPr txBox="1"/>
          <p:nvPr>
            <p:ph type="ctrTitle"/>
          </p:nvPr>
        </p:nvSpPr>
        <p:spPr>
          <a:xfrm>
            <a:off x="591824" y="1570022"/>
            <a:ext cx="19293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3" name="Google Shape;623;p80"/>
          <p:cNvPicPr preferRelativeResize="0"/>
          <p:nvPr/>
        </p:nvPicPr>
        <p:blipFill rotWithShape="1">
          <a:blip r:embed="rId3">
            <a:alphaModFix/>
          </a:blip>
          <a:srcRect b="0" l="1928" r="1153" t="0"/>
          <a:stretch/>
        </p:blipFill>
        <p:spPr>
          <a:xfrm>
            <a:off x="343525" y="1624216"/>
            <a:ext cx="8448749" cy="27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0"/>
          <p:cNvPicPr preferRelativeResize="0"/>
          <p:nvPr/>
        </p:nvPicPr>
        <p:blipFill rotWithShape="1">
          <a:blip r:embed="rId4">
            <a:alphaModFix/>
          </a:blip>
          <a:srcRect b="30390" l="12756" r="50512" t="18866"/>
          <a:stretch/>
        </p:blipFill>
        <p:spPr>
          <a:xfrm>
            <a:off x="1723870" y="2254370"/>
            <a:ext cx="3057341" cy="1610662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0"/>
          <p:cNvSpPr/>
          <p:nvPr/>
        </p:nvSpPr>
        <p:spPr>
          <a:xfrm>
            <a:off x="941518" y="3961567"/>
            <a:ext cx="1851900" cy="8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80"/>
          <p:cNvPicPr preferRelativeResize="0"/>
          <p:nvPr/>
        </p:nvPicPr>
        <p:blipFill rotWithShape="1">
          <a:blip r:embed="rId5">
            <a:alphaModFix/>
          </a:blip>
          <a:srcRect b="32203" l="0" r="0" t="0"/>
          <a:stretch/>
        </p:blipFill>
        <p:spPr>
          <a:xfrm>
            <a:off x="2659198" y="1525575"/>
            <a:ext cx="1049084" cy="56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0"/>
          <p:cNvPicPr preferRelativeResize="0"/>
          <p:nvPr/>
        </p:nvPicPr>
        <p:blipFill rotWithShape="1">
          <a:blip r:embed="rId5">
            <a:alphaModFix/>
          </a:blip>
          <a:srcRect b="2488" l="0" r="0" t="29710"/>
          <a:stretch/>
        </p:blipFill>
        <p:spPr>
          <a:xfrm>
            <a:off x="2793342" y="4217765"/>
            <a:ext cx="1049084" cy="56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1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Protocolos do </a:t>
            </a:r>
            <a:r>
              <a:rPr lang="pt-BR" sz="35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: MEA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3" name="Google Shape;633;p81"/>
          <p:cNvSpPr txBox="1"/>
          <p:nvPr>
            <p:ph type="ctrTitle"/>
          </p:nvPr>
        </p:nvSpPr>
        <p:spPr>
          <a:xfrm>
            <a:off x="417440" y="1317014"/>
            <a:ext cx="2002500" cy="1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4" name="Google Shape;6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10050"/>
            <a:ext cx="8639739" cy="3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0575" y="3734774"/>
            <a:ext cx="1090426" cy="132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Revoluções</a:t>
            </a:r>
            <a:r>
              <a:rPr lang="pt-BR"/>
              <a:t> sem precedentes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CRISPR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Engenharia </a:t>
            </a:r>
            <a:r>
              <a:rPr lang="pt-BR"/>
              <a:t>genética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AGI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portanto inteligencia eh um topico urgente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2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Modelagem da MEA na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35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GridLink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1" name="Google Shape;641;p82"/>
          <p:cNvSpPr txBox="1"/>
          <p:nvPr>
            <p:ph type="ctrTitle"/>
          </p:nvPr>
        </p:nvSpPr>
        <p:spPr>
          <a:xfrm>
            <a:off x="1309098" y="1317175"/>
            <a:ext cx="20487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2" name="Google Shape;642;p82"/>
          <p:cNvPicPr preferRelativeResize="0"/>
          <p:nvPr/>
        </p:nvPicPr>
        <p:blipFill rotWithShape="1">
          <a:blip r:embed="rId3">
            <a:alphaModFix/>
          </a:blip>
          <a:srcRect b="49804" l="2102" r="51998" t="0"/>
          <a:stretch/>
        </p:blipFill>
        <p:spPr>
          <a:xfrm>
            <a:off x="965598" y="1317175"/>
            <a:ext cx="3126574" cy="19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2"/>
          <p:cNvPicPr preferRelativeResize="0"/>
          <p:nvPr/>
        </p:nvPicPr>
        <p:blipFill rotWithShape="1">
          <a:blip r:embed="rId3">
            <a:alphaModFix/>
          </a:blip>
          <a:srcRect b="49803" l="51145" r="4009" t="2943"/>
          <a:stretch/>
        </p:blipFill>
        <p:spPr>
          <a:xfrm>
            <a:off x="4853300" y="1411800"/>
            <a:ext cx="3054776" cy="18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82"/>
          <p:cNvPicPr preferRelativeResize="0"/>
          <p:nvPr/>
        </p:nvPicPr>
        <p:blipFill rotWithShape="1">
          <a:blip r:embed="rId3">
            <a:alphaModFix/>
          </a:blip>
          <a:srcRect b="5511" l="8645" r="58506" t="53325"/>
          <a:stretch/>
        </p:blipFill>
        <p:spPr>
          <a:xfrm>
            <a:off x="589073" y="3406625"/>
            <a:ext cx="2237501" cy="15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2"/>
          <p:cNvPicPr preferRelativeResize="0"/>
          <p:nvPr/>
        </p:nvPicPr>
        <p:blipFill rotWithShape="1">
          <a:blip r:embed="rId3">
            <a:alphaModFix/>
          </a:blip>
          <a:srcRect b="1542" l="51145" r="4009" t="49805"/>
          <a:stretch/>
        </p:blipFill>
        <p:spPr>
          <a:xfrm>
            <a:off x="4875294" y="1372522"/>
            <a:ext cx="3054776" cy="187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2"/>
          <p:cNvPicPr preferRelativeResize="0"/>
          <p:nvPr/>
        </p:nvPicPr>
        <p:blipFill rotWithShape="1">
          <a:blip r:embed="rId4">
            <a:alphaModFix/>
          </a:blip>
          <a:srcRect b="21617" l="9550" r="16589" t="26923"/>
          <a:stretch/>
        </p:blipFill>
        <p:spPr>
          <a:xfrm>
            <a:off x="3020275" y="3378650"/>
            <a:ext cx="5284076" cy="16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3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GridLink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no </a:t>
            </a:r>
            <a:r>
              <a:rPr lang="pt-BR" sz="3500">
                <a:solidFill>
                  <a:srgbClr val="A938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PingPOMP</a:t>
            </a:r>
            <a:endParaRPr sz="3500">
              <a:solidFill>
                <a:srgbClr val="A938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52" name="Google Shape;652;p83"/>
          <p:cNvPicPr preferRelativeResize="0"/>
          <p:nvPr/>
        </p:nvPicPr>
        <p:blipFill rotWithShape="1">
          <a:blip r:embed="rId3">
            <a:alphaModFix/>
          </a:blip>
          <a:srcRect b="0" l="0" r="0" t="1409"/>
          <a:stretch/>
        </p:blipFill>
        <p:spPr>
          <a:xfrm>
            <a:off x="1272075" y="1479350"/>
            <a:ext cx="2475812" cy="165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875" y="1486926"/>
            <a:ext cx="2450001" cy="165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875" y="1493627"/>
            <a:ext cx="2449956" cy="165413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3"/>
          <p:cNvSpPr txBox="1"/>
          <p:nvPr/>
        </p:nvSpPr>
        <p:spPr>
          <a:xfrm>
            <a:off x="7296875" y="16331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2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estímulo</a:t>
            </a:r>
            <a:endParaRPr/>
          </a:p>
        </p:txBody>
      </p:sp>
      <p:sp>
        <p:nvSpPr>
          <p:cNvPr id="656" name="Google Shape;656;p83"/>
          <p:cNvSpPr txBox="1"/>
          <p:nvPr/>
        </p:nvSpPr>
        <p:spPr>
          <a:xfrm>
            <a:off x="7296875" y="24016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2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controle</a:t>
            </a:r>
            <a:endParaRPr/>
          </a:p>
        </p:txBody>
      </p:sp>
      <p:pic>
        <p:nvPicPr>
          <p:cNvPr id="657" name="Google Shape;657;p83"/>
          <p:cNvPicPr preferRelativeResize="0"/>
          <p:nvPr/>
        </p:nvPicPr>
        <p:blipFill rotWithShape="1">
          <a:blip r:embed="rId6">
            <a:alphaModFix/>
          </a:blip>
          <a:srcRect b="28992" l="0" r="0" t="0"/>
          <a:stretch/>
        </p:blipFill>
        <p:spPr>
          <a:xfrm>
            <a:off x="70600" y="1556975"/>
            <a:ext cx="1049075" cy="59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3"/>
          <p:cNvPicPr preferRelativeResize="0"/>
          <p:nvPr/>
        </p:nvPicPr>
        <p:blipFill rotWithShape="1">
          <a:blip r:embed="rId6">
            <a:alphaModFix/>
          </a:blip>
          <a:srcRect b="2488" l="0" r="0" t="29710"/>
          <a:stretch/>
        </p:blipFill>
        <p:spPr>
          <a:xfrm>
            <a:off x="70592" y="2525315"/>
            <a:ext cx="1049084" cy="56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3"/>
          <p:cNvPicPr preferRelativeResize="0"/>
          <p:nvPr/>
        </p:nvPicPr>
        <p:blipFill rotWithShape="1">
          <a:blip r:embed="rId7">
            <a:alphaModFix/>
          </a:blip>
          <a:srcRect b="20612" l="22646" r="13218" t="30473"/>
          <a:stretch/>
        </p:blipFill>
        <p:spPr>
          <a:xfrm>
            <a:off x="2574226" y="3372000"/>
            <a:ext cx="3040477" cy="152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4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Interpretação de ações 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65" name="Google Shape;665;p84"/>
          <p:cNvPicPr preferRelativeResize="0"/>
          <p:nvPr/>
        </p:nvPicPr>
        <p:blipFill rotWithShape="1">
          <a:blip r:embed="rId3">
            <a:alphaModFix/>
          </a:blip>
          <a:srcRect b="-15543" l="0" r="0" t="29714"/>
          <a:stretch/>
        </p:blipFill>
        <p:spPr>
          <a:xfrm>
            <a:off x="7278250" y="467350"/>
            <a:ext cx="1440800" cy="9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16875" y="1317175"/>
            <a:ext cx="3957074" cy="2992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84"/>
          <p:cNvGrpSpPr/>
          <p:nvPr/>
        </p:nvGrpSpPr>
        <p:grpSpPr>
          <a:xfrm>
            <a:off x="1620398" y="1379830"/>
            <a:ext cx="5903204" cy="1543649"/>
            <a:chOff x="400605" y="1395230"/>
            <a:chExt cx="6889023" cy="2065082"/>
          </a:xfrm>
        </p:grpSpPr>
        <p:pic>
          <p:nvPicPr>
            <p:cNvPr id="668" name="Google Shape;668;p84"/>
            <p:cNvPicPr preferRelativeResize="0"/>
            <p:nvPr/>
          </p:nvPicPr>
          <p:blipFill rotWithShape="1">
            <a:blip r:embed="rId5">
              <a:alphaModFix/>
            </a:blip>
            <a:srcRect b="0" l="16059" r="1158" t="21513"/>
            <a:stretch/>
          </p:blipFill>
          <p:spPr>
            <a:xfrm>
              <a:off x="400605" y="1395230"/>
              <a:ext cx="6889023" cy="2065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9" name="Google Shape;669;p84"/>
            <p:cNvSpPr/>
            <p:nvPr/>
          </p:nvSpPr>
          <p:spPr>
            <a:xfrm>
              <a:off x="3506900" y="1443075"/>
              <a:ext cx="1767900" cy="42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84"/>
          <p:cNvGrpSpPr/>
          <p:nvPr/>
        </p:nvGrpSpPr>
        <p:grpSpPr>
          <a:xfrm>
            <a:off x="1753007" y="2979601"/>
            <a:ext cx="5790074" cy="1975739"/>
            <a:chOff x="1335163" y="3040700"/>
            <a:chExt cx="6215861" cy="2121030"/>
          </a:xfrm>
        </p:grpSpPr>
        <p:pic>
          <p:nvPicPr>
            <p:cNvPr id="671" name="Google Shape;671;p84"/>
            <p:cNvPicPr preferRelativeResize="0"/>
            <p:nvPr/>
          </p:nvPicPr>
          <p:blipFill rotWithShape="1">
            <a:blip r:embed="rId6">
              <a:alphaModFix/>
            </a:blip>
            <a:srcRect b="0" l="0" r="0" t="53179"/>
            <a:stretch/>
          </p:blipFill>
          <p:spPr>
            <a:xfrm>
              <a:off x="1335163" y="3691488"/>
              <a:ext cx="2143508" cy="68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84"/>
            <p:cNvSpPr txBox="1"/>
            <p:nvPr/>
          </p:nvSpPr>
          <p:spPr>
            <a:xfrm>
              <a:off x="3309875" y="3040700"/>
              <a:ext cx="12924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[ 1]: paddle_up</a:t>
              </a:r>
              <a:endParaRPr sz="1100">
                <a:solidFill>
                  <a:schemeClr val="dk2"/>
                </a:solidFill>
              </a:endParaRPr>
            </a:p>
          </p:txBody>
        </p:sp>
        <p:pic>
          <p:nvPicPr>
            <p:cNvPr id="673" name="Google Shape;673;p84"/>
            <p:cNvPicPr preferRelativeResize="0"/>
            <p:nvPr/>
          </p:nvPicPr>
          <p:blipFill rotWithShape="1">
            <a:blip r:embed="rId7">
              <a:alphaModFix/>
            </a:blip>
            <a:srcRect b="32409" l="57249" r="932" t="28043"/>
            <a:stretch/>
          </p:blipFill>
          <p:spPr>
            <a:xfrm>
              <a:off x="5407525" y="3560225"/>
              <a:ext cx="2143498" cy="116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8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73625" y="3669777"/>
              <a:ext cx="133900" cy="85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84"/>
            <p:cNvSpPr txBox="1"/>
            <p:nvPr/>
          </p:nvSpPr>
          <p:spPr>
            <a:xfrm>
              <a:off x="3309879" y="4781630"/>
              <a:ext cx="14874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[0]: paddle_down</a:t>
              </a:r>
              <a:endPara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676" name="Google Shape;676;p84"/>
            <p:cNvCxnSpPr>
              <a:stCxn id="671" idx="2"/>
              <a:endCxn id="674" idx="2"/>
            </p:cNvCxnSpPr>
            <p:nvPr/>
          </p:nvCxnSpPr>
          <p:spPr>
            <a:xfrm flipH="1" rot="-5400000">
              <a:off x="3796516" y="2982018"/>
              <a:ext cx="154500" cy="2933700"/>
            </a:xfrm>
            <a:prstGeom prst="bentConnector3">
              <a:avLst>
                <a:gd fmla="val 26537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84"/>
            <p:cNvCxnSpPr>
              <a:stCxn id="671" idx="0"/>
              <a:endCxn id="674" idx="0"/>
            </p:cNvCxnSpPr>
            <p:nvPr/>
          </p:nvCxnSpPr>
          <p:spPr>
            <a:xfrm rot="-5400000">
              <a:off x="3862966" y="2213838"/>
              <a:ext cx="21600" cy="2933700"/>
            </a:xfrm>
            <a:prstGeom prst="bentConnector3">
              <a:avLst>
                <a:gd fmla="val 128401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5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Representação do ambiente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83" name="Google Shape;683;p85"/>
          <p:cNvPicPr preferRelativeResize="0"/>
          <p:nvPr/>
        </p:nvPicPr>
        <p:blipFill rotWithShape="1">
          <a:blip r:embed="rId3">
            <a:alphaModFix/>
          </a:blip>
          <a:srcRect b="32203" l="0" r="0" t="0"/>
          <a:stretch/>
        </p:blipFill>
        <p:spPr>
          <a:xfrm>
            <a:off x="7513400" y="391150"/>
            <a:ext cx="1440809" cy="78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950" y="3827825"/>
            <a:ext cx="2164047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5"/>
          <p:cNvSpPr txBox="1"/>
          <p:nvPr/>
        </p:nvSpPr>
        <p:spPr>
          <a:xfrm>
            <a:off x="-3373100" y="419175"/>
            <a:ext cx="3000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Posição relativa da bola representada em um dos 8 eletrodos de estímulo</a:t>
            </a:r>
            <a:endParaRPr/>
          </a:p>
        </p:txBody>
      </p:sp>
      <p:pic>
        <p:nvPicPr>
          <p:cNvPr id="686" name="Google Shape;68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600" y="1478017"/>
            <a:ext cx="4000276" cy="24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85"/>
          <p:cNvSpPr txBox="1"/>
          <p:nvPr>
            <p:ph type="ctrTitle"/>
          </p:nvPr>
        </p:nvSpPr>
        <p:spPr>
          <a:xfrm>
            <a:off x="145525" y="1317175"/>
            <a:ext cx="53712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Em nosso contexto, a principal variável de interesse é a: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 u="sng">
                <a:latin typeface="Montserrat Medium"/>
                <a:ea typeface="Montserrat Medium"/>
                <a:cs typeface="Montserrat Medium"/>
                <a:sym typeface="Montserrat Medium"/>
              </a:rPr>
              <a:t>Posição relativa da bola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em relação a raquete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Essa posição relativa é representada 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lang="pt-BR" sz="200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DishBrain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como </a:t>
            </a:r>
            <a:r>
              <a:rPr b="1" lang="pt-BR" sz="2000">
                <a:solidFill>
                  <a:srgbClr val="668DB3"/>
                </a:solidFill>
                <a:latin typeface="Montserrat"/>
                <a:ea typeface="Montserrat"/>
                <a:cs typeface="Montserrat"/>
                <a:sym typeface="Montserrat"/>
              </a:rPr>
              <a:t>ativação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de um dos 8 eletrodos de estímulo da </a:t>
            </a:r>
            <a:r>
              <a:rPr lang="pt-BR" sz="2000">
                <a:solidFill>
                  <a:srgbClr val="668DB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MEA</a:t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88" name="Google Shape;688;p85"/>
          <p:cNvGrpSpPr/>
          <p:nvPr/>
        </p:nvGrpSpPr>
        <p:grpSpPr>
          <a:xfrm>
            <a:off x="5309376" y="1332321"/>
            <a:ext cx="3931881" cy="3804388"/>
            <a:chOff x="5309376" y="1332321"/>
            <a:chExt cx="3931881" cy="3804388"/>
          </a:xfrm>
        </p:grpSpPr>
        <p:grpSp>
          <p:nvGrpSpPr>
            <p:cNvPr id="689" name="Google Shape;689;p85"/>
            <p:cNvGrpSpPr/>
            <p:nvPr/>
          </p:nvGrpSpPr>
          <p:grpSpPr>
            <a:xfrm>
              <a:off x="5309376" y="1332321"/>
              <a:ext cx="3931881" cy="3804388"/>
              <a:chOff x="5322332" y="1410825"/>
              <a:chExt cx="3690521" cy="3752602"/>
            </a:xfrm>
          </p:grpSpPr>
          <p:sp>
            <p:nvSpPr>
              <p:cNvPr id="690" name="Google Shape;690;p85"/>
              <p:cNvSpPr/>
              <p:nvPr/>
            </p:nvSpPr>
            <p:spPr>
              <a:xfrm>
                <a:off x="5516953" y="1680951"/>
                <a:ext cx="3495900" cy="2262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91" name="Google Shape;691;p8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322332" y="1410825"/>
                <a:ext cx="3378817" cy="37526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2" name="Google Shape;692;p85"/>
            <p:cNvGrpSpPr/>
            <p:nvPr/>
          </p:nvGrpSpPr>
          <p:grpSpPr>
            <a:xfrm>
              <a:off x="7649350" y="1338693"/>
              <a:ext cx="1010503" cy="3709574"/>
              <a:chOff x="7649350" y="1338693"/>
              <a:chExt cx="1010503" cy="3709574"/>
            </a:xfrm>
          </p:grpSpPr>
          <p:grpSp>
            <p:nvGrpSpPr>
              <p:cNvPr id="693" name="Google Shape;693;p85"/>
              <p:cNvGrpSpPr/>
              <p:nvPr/>
            </p:nvGrpSpPr>
            <p:grpSpPr>
              <a:xfrm>
                <a:off x="7649350" y="1338693"/>
                <a:ext cx="1010503" cy="3709574"/>
                <a:chOff x="7649350" y="1338693"/>
                <a:chExt cx="1010503" cy="3709574"/>
              </a:xfrm>
            </p:grpSpPr>
            <p:pic>
              <p:nvPicPr>
                <p:cNvPr id="694" name="Google Shape;694;p8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30390" l="12756" r="50512" t="18866"/>
                <a:stretch/>
              </p:blipFill>
              <p:spPr>
                <a:xfrm rot="-5400000">
                  <a:off x="7225563" y="1762480"/>
                  <a:ext cx="1791299" cy="9437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95" name="Google Shape;695;p8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30390" l="12756" r="50512" t="18866"/>
                <a:stretch/>
              </p:blipFill>
              <p:spPr>
                <a:xfrm rot="-5400000">
                  <a:off x="7292341" y="3680756"/>
                  <a:ext cx="1791299" cy="9437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96" name="Google Shape;696;p85"/>
              <p:cNvPicPr preferRelativeResize="0"/>
              <p:nvPr/>
            </p:nvPicPr>
            <p:blipFill rotWithShape="1">
              <a:blip r:embed="rId8">
                <a:alphaModFix/>
              </a:blip>
              <a:srcRect b="78734" l="41273" r="51557" t="0"/>
              <a:stretch/>
            </p:blipFill>
            <p:spPr>
              <a:xfrm>
                <a:off x="7756144" y="1713606"/>
                <a:ext cx="113501" cy="158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7" name="Google Shape;697;p85"/>
              <p:cNvPicPr preferRelativeResize="0"/>
              <p:nvPr/>
            </p:nvPicPr>
            <p:blipFill rotWithShape="1">
              <a:blip r:embed="rId8">
                <a:alphaModFix/>
              </a:blip>
              <a:srcRect b="78734" l="41273" r="51557" t="0"/>
              <a:stretch/>
            </p:blipFill>
            <p:spPr>
              <a:xfrm>
                <a:off x="7818319" y="4378573"/>
                <a:ext cx="113501" cy="158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86"/>
          <p:cNvGrpSpPr/>
          <p:nvPr/>
        </p:nvGrpSpPr>
        <p:grpSpPr>
          <a:xfrm>
            <a:off x="10837525" y="1401357"/>
            <a:ext cx="6186857" cy="4191719"/>
            <a:chOff x="2623043" y="1317168"/>
            <a:chExt cx="5490156" cy="3439500"/>
          </a:xfrm>
        </p:grpSpPr>
        <p:pic>
          <p:nvPicPr>
            <p:cNvPr id="703" name="Google Shape;703;p86"/>
            <p:cNvPicPr preferRelativeResize="0"/>
            <p:nvPr/>
          </p:nvPicPr>
          <p:blipFill rotWithShape="1">
            <a:blip r:embed="rId3">
              <a:alphaModFix/>
            </a:blip>
            <a:srcRect b="17163" l="7824" r="7587" t="0"/>
            <a:stretch/>
          </p:blipFill>
          <p:spPr>
            <a:xfrm>
              <a:off x="2623043" y="1317183"/>
              <a:ext cx="5490149" cy="30243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p86"/>
            <p:cNvSpPr/>
            <p:nvPr/>
          </p:nvSpPr>
          <p:spPr>
            <a:xfrm>
              <a:off x="7306199" y="1317168"/>
              <a:ext cx="807000" cy="3439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5" name="Google Shape;705;p86"/>
            <p:cNvPicPr preferRelativeResize="0"/>
            <p:nvPr/>
          </p:nvPicPr>
          <p:blipFill rotWithShape="1">
            <a:blip r:embed="rId4">
              <a:alphaModFix/>
            </a:blip>
            <a:srcRect b="45898" l="0" r="0" t="1412"/>
            <a:stretch/>
          </p:blipFill>
          <p:spPr>
            <a:xfrm rot="-5400000">
              <a:off x="6678366" y="2828741"/>
              <a:ext cx="1836845" cy="6558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6" name="Google Shape;706;p86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Protocolo: 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Estímulo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 Sensorial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07" name="Google Shape;707;p86"/>
          <p:cNvPicPr preferRelativeResize="0"/>
          <p:nvPr/>
        </p:nvPicPr>
        <p:blipFill rotWithShape="1">
          <a:blip r:embed="rId5">
            <a:alphaModFix/>
          </a:blip>
          <a:srcRect b="32203" l="0" r="0" t="0"/>
          <a:stretch/>
        </p:blipFill>
        <p:spPr>
          <a:xfrm>
            <a:off x="7513400" y="467350"/>
            <a:ext cx="1440809" cy="78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86"/>
          <p:cNvPicPr preferRelativeResize="0"/>
          <p:nvPr/>
        </p:nvPicPr>
        <p:blipFill rotWithShape="1">
          <a:blip r:embed="rId6">
            <a:alphaModFix/>
          </a:blip>
          <a:srcRect b="12959" l="0" r="2324" t="13152"/>
          <a:stretch/>
        </p:blipFill>
        <p:spPr>
          <a:xfrm>
            <a:off x="2699075" y="2288650"/>
            <a:ext cx="6154300" cy="26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6"/>
          <p:cNvSpPr txBox="1"/>
          <p:nvPr>
            <p:ph type="ctrTitle"/>
          </p:nvPr>
        </p:nvSpPr>
        <p:spPr>
          <a:xfrm>
            <a:off x="172875" y="1161725"/>
            <a:ext cx="32892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Observações possíveis: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[1,0,0] bola acima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[0,1,0] bola 	alinhada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[0,0,1] bola abaixo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7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Fechamos o ciclo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5" name="Google Shape;715;p87"/>
          <p:cNvSpPr txBox="1"/>
          <p:nvPr>
            <p:ph type="ctrTitle"/>
          </p:nvPr>
        </p:nvSpPr>
        <p:spPr>
          <a:xfrm>
            <a:off x="468425" y="1317175"/>
            <a:ext cx="7985100" cy="3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6" name="Google Shape;716;p87"/>
          <p:cNvSpPr/>
          <p:nvPr/>
        </p:nvSpPr>
        <p:spPr>
          <a:xfrm>
            <a:off x="0" y="643750"/>
            <a:ext cx="345600" cy="362400"/>
          </a:xfrm>
          <a:prstGeom prst="rect">
            <a:avLst/>
          </a:prstGeom>
          <a:solidFill>
            <a:srgbClr val="668D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" name="Google Shape;717;p87"/>
          <p:cNvGrpSpPr/>
          <p:nvPr/>
        </p:nvGrpSpPr>
        <p:grpSpPr>
          <a:xfrm>
            <a:off x="1131918" y="1565997"/>
            <a:ext cx="7046789" cy="2956397"/>
            <a:chOff x="1747524" y="2441450"/>
            <a:chExt cx="6058627" cy="2384576"/>
          </a:xfrm>
        </p:grpSpPr>
        <p:pic>
          <p:nvPicPr>
            <p:cNvPr id="718" name="Google Shape;718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85167" y="2441450"/>
              <a:ext cx="2904070" cy="2323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87"/>
            <p:cNvPicPr preferRelativeResize="0"/>
            <p:nvPr/>
          </p:nvPicPr>
          <p:blipFill rotWithShape="1">
            <a:blip r:embed="rId3">
              <a:alphaModFix/>
            </a:blip>
            <a:srcRect b="0" l="0" r="8012" t="0"/>
            <a:stretch/>
          </p:blipFill>
          <p:spPr>
            <a:xfrm>
              <a:off x="2160075" y="2502700"/>
              <a:ext cx="2671450" cy="2323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7524" y="3192029"/>
              <a:ext cx="1440800" cy="1124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87"/>
            <p:cNvPicPr preferRelativeResize="0"/>
            <p:nvPr/>
          </p:nvPicPr>
          <p:blipFill rotWithShape="1">
            <a:blip r:embed="rId5">
              <a:alphaModFix/>
            </a:blip>
            <a:srcRect b="0" l="0" r="0" t="1409"/>
            <a:stretch/>
          </p:blipFill>
          <p:spPr>
            <a:xfrm>
              <a:off x="3844770" y="3110693"/>
              <a:ext cx="1640423" cy="1000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09150" y="2922112"/>
              <a:ext cx="1497000" cy="11438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3" name="Google Shape;723;p87"/>
          <p:cNvSpPr txBox="1"/>
          <p:nvPr/>
        </p:nvSpPr>
        <p:spPr>
          <a:xfrm>
            <a:off x="2706200" y="1255100"/>
            <a:ext cx="1297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[0,1,0]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4" name="Google Shape;724;p87"/>
          <p:cNvSpPr txBox="1"/>
          <p:nvPr/>
        </p:nvSpPr>
        <p:spPr>
          <a:xfrm>
            <a:off x="2967925" y="4499675"/>
            <a:ext cx="5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[0]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5" name="Google Shape;725;p87"/>
          <p:cNvSpPr txBox="1"/>
          <p:nvPr/>
        </p:nvSpPr>
        <p:spPr>
          <a:xfrm>
            <a:off x="6088800" y="4423475"/>
            <a:ext cx="165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paddle_down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6" name="Google Shape;726;p87"/>
          <p:cNvSpPr txBox="1"/>
          <p:nvPr/>
        </p:nvSpPr>
        <p:spPr>
          <a:xfrm>
            <a:off x="6411325" y="1255100"/>
            <a:ext cx="31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GameState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8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Como ensinar neurônios a jogar?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2" name="Google Shape;732;p88"/>
          <p:cNvSpPr txBox="1"/>
          <p:nvPr>
            <p:ph type="ctrTitle"/>
          </p:nvPr>
        </p:nvSpPr>
        <p:spPr>
          <a:xfrm>
            <a:off x="345600" y="1317175"/>
            <a:ext cx="79842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Além de apenas representar o estado do ambiente precisamos </a:t>
            </a:r>
            <a:r>
              <a:rPr lang="pt-BR" sz="2200" u="sng">
                <a:latin typeface="Montserrat"/>
                <a:ea typeface="Montserrat"/>
                <a:cs typeface="Montserrat"/>
                <a:sym typeface="Montserrat"/>
              </a:rPr>
              <a:t>ensinar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os </a:t>
            </a:r>
            <a:r>
              <a:rPr b="1" lang="pt-BR" sz="2200"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do jogo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b="1" lang="pt-BR" sz="2200" u="sng"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comunicar que: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○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rebater a bola (hit) = bom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○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perder a bola (miss) = ruim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3" name="Google Shape;733;p88"/>
          <p:cNvPicPr preferRelativeResize="0"/>
          <p:nvPr/>
        </p:nvPicPr>
        <p:blipFill rotWithShape="1">
          <a:blip r:embed="rId3">
            <a:alphaModFix/>
          </a:blip>
          <a:srcRect b="58227" l="24260" r="54847" t="1533"/>
          <a:stretch/>
        </p:blipFill>
        <p:spPr>
          <a:xfrm>
            <a:off x="1934430" y="3704628"/>
            <a:ext cx="1587310" cy="12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8"/>
          <p:cNvPicPr preferRelativeResize="0"/>
          <p:nvPr/>
        </p:nvPicPr>
        <p:blipFill rotWithShape="1">
          <a:blip r:embed="rId3">
            <a:alphaModFix/>
          </a:blip>
          <a:srcRect b="58227" l="0" r="79107" t="1533"/>
          <a:stretch/>
        </p:blipFill>
        <p:spPr>
          <a:xfrm>
            <a:off x="5059467" y="3723363"/>
            <a:ext cx="1587310" cy="126665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8"/>
          <p:cNvSpPr/>
          <p:nvPr/>
        </p:nvSpPr>
        <p:spPr>
          <a:xfrm>
            <a:off x="3575325" y="4127500"/>
            <a:ext cx="690300" cy="690300"/>
          </a:xfrm>
          <a:prstGeom prst="donut">
            <a:avLst>
              <a:gd fmla="val 25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8"/>
          <p:cNvSpPr/>
          <p:nvPr/>
        </p:nvSpPr>
        <p:spPr>
          <a:xfrm>
            <a:off x="6708925" y="4127500"/>
            <a:ext cx="662700" cy="662700"/>
          </a:xfrm>
          <a:prstGeom prst="noSmoking">
            <a:avLst>
              <a:gd fmla="val 1875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9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F0631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AIF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 no </a:t>
            </a:r>
            <a:r>
              <a:rPr lang="pt-BR" sz="35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2" name="Google Shape;742;p89"/>
          <p:cNvSpPr txBox="1"/>
          <p:nvPr>
            <p:ph type="ctrTitle"/>
          </p:nvPr>
        </p:nvSpPr>
        <p:spPr>
          <a:xfrm>
            <a:off x="345600" y="1317175"/>
            <a:ext cx="83856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O ímpeto dos agentes é </a:t>
            </a:r>
            <a:r>
              <a:rPr b="1" lang="pt-BR" sz="2200">
                <a:latin typeface="Montserrat"/>
                <a:ea typeface="Montserrat"/>
                <a:cs typeface="Montserrat"/>
                <a:sym typeface="Montserrat"/>
              </a:rPr>
              <a:t>minimizar a surpresa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b="1" lang="pt-BR" sz="2200">
                <a:latin typeface="Montserrat"/>
                <a:ea typeface="Montserrat"/>
                <a:cs typeface="Montserrat"/>
                <a:sym typeface="Montserrat"/>
              </a:rPr>
              <a:t>Surpresa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mede a </a:t>
            </a:r>
            <a:r>
              <a:rPr lang="pt-BR" sz="2200" u="sng">
                <a:latin typeface="Montserrat"/>
                <a:ea typeface="Montserrat"/>
                <a:cs typeface="Montserrat"/>
                <a:sym typeface="Montserrat"/>
              </a:rPr>
              <a:t>imprevisibilidade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de uma observação</a:t>
            </a:r>
            <a:br>
              <a:rPr lang="pt-BR" sz="2200">
                <a:latin typeface="Montserrat"/>
                <a:ea typeface="Montserrat"/>
                <a:cs typeface="Montserrat"/>
                <a:sym typeface="Montserrat"/>
              </a:rPr>
            </a:b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b="1" lang="pt-BR" sz="2200" u="sng">
                <a:latin typeface="Montserrat"/>
                <a:ea typeface="Montserrat"/>
                <a:cs typeface="Montserrat"/>
                <a:sym typeface="Montserrat"/>
              </a:rPr>
              <a:t>observação imprevisível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, por definição, é o que há de mais </a:t>
            </a:r>
            <a:r>
              <a:rPr b="1" lang="pt-BR" sz="2200">
                <a:latin typeface="Montserrat"/>
                <a:ea typeface="Montserrat"/>
                <a:cs typeface="Montserrat"/>
                <a:sym typeface="Montserrat"/>
              </a:rPr>
              <a:t>surpreendente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Portanto, pode ser utilizada como </a:t>
            </a:r>
            <a:r>
              <a:rPr lang="pt-BR" sz="2200" u="sng">
                <a:latin typeface="Montserrat"/>
                <a:ea typeface="Montserrat"/>
                <a:cs typeface="Montserrat"/>
                <a:sym typeface="Montserrat"/>
              </a:rPr>
              <a:t>reforço negativo</a:t>
            </a:r>
            <a:br>
              <a:rPr lang="pt-BR" sz="2200">
                <a:latin typeface="Montserrat"/>
                <a:ea typeface="Montserrat"/>
                <a:cs typeface="Montserrat"/>
                <a:sym typeface="Montserrat"/>
              </a:rPr>
            </a:br>
            <a:endParaRPr sz="22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Por conseguinte, uma </a:t>
            </a:r>
            <a:r>
              <a:rPr b="1" lang="pt-BR" sz="2200" u="sng">
                <a:latin typeface="Montserrat"/>
                <a:ea typeface="Montserrat"/>
                <a:cs typeface="Montserrat"/>
                <a:sym typeface="Montserrat"/>
              </a:rPr>
              <a:t>observação previsível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, pode ser utilizada como </a:t>
            </a:r>
            <a:r>
              <a:rPr lang="pt-BR" sz="2200" u="sng">
                <a:latin typeface="Montserrat"/>
                <a:ea typeface="Montserrat"/>
                <a:cs typeface="Montserrat"/>
                <a:sym typeface="Montserrat"/>
              </a:rPr>
              <a:t>reforço positivo</a:t>
            </a:r>
            <a:endParaRPr sz="22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3" name="Google Shape;74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925" y="5908850"/>
            <a:ext cx="1023249" cy="8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90"/>
          <p:cNvPicPr preferRelativeResize="0"/>
          <p:nvPr/>
        </p:nvPicPr>
        <p:blipFill rotWithShape="1">
          <a:blip r:embed="rId3">
            <a:alphaModFix/>
          </a:blip>
          <a:srcRect b="30152" l="0" r="0" t="0"/>
          <a:stretch/>
        </p:blipFill>
        <p:spPr>
          <a:xfrm>
            <a:off x="7353800" y="4051750"/>
            <a:ext cx="1616924" cy="9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90"/>
          <p:cNvSpPr txBox="1"/>
          <p:nvPr>
            <p:ph type="ctrTitle"/>
          </p:nvPr>
        </p:nvSpPr>
        <p:spPr>
          <a:xfrm>
            <a:off x="468425" y="467350"/>
            <a:ext cx="84270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Protocolos do </a:t>
            </a:r>
            <a:r>
              <a:rPr lang="pt-BR" sz="35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: Estímulos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0" name="Google Shape;750;p90"/>
          <p:cNvSpPr txBox="1"/>
          <p:nvPr>
            <p:ph type="ctrTitle"/>
          </p:nvPr>
        </p:nvSpPr>
        <p:spPr>
          <a:xfrm>
            <a:off x="345600" y="1317175"/>
            <a:ext cx="6798300" cy="3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Estímulo sensorial: posição relativa da bola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Feedback Previsível: após um </a:t>
            </a:r>
            <a:r>
              <a:rPr i="1" lang="pt-BR" sz="2000">
                <a:latin typeface="Montserrat"/>
                <a:ea typeface="Montserrat"/>
                <a:cs typeface="Montserrat"/>
                <a:sym typeface="Montserrat"/>
              </a:rPr>
              <a:t>hit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Feedback Imprevisível: após um </a:t>
            </a:r>
            <a:r>
              <a:rPr i="1" lang="pt-BR" sz="2000">
                <a:latin typeface="Montserrat"/>
                <a:ea typeface="Montserrat"/>
                <a:cs typeface="Montserrat"/>
                <a:sym typeface="Montserrat"/>
              </a:rPr>
              <a:t>miss</a:t>
            </a:r>
            <a:endParaRPr i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0631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90"/>
          <p:cNvSpPr txBox="1"/>
          <p:nvPr/>
        </p:nvSpPr>
        <p:spPr>
          <a:xfrm>
            <a:off x="9488225" y="2423575"/>
            <a:ext cx="82944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Protocolo de Feedback: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Comportamento desejável</a:t>
            </a:r>
            <a:b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Feedback Previsível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Comportamento Indesejável</a:t>
            </a:r>
            <a:b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Feedback Imprevisível</a:t>
            </a:r>
            <a:endParaRPr/>
          </a:p>
        </p:txBody>
      </p:sp>
      <p:pic>
        <p:nvPicPr>
          <p:cNvPr id="752" name="Google Shape;752;p90"/>
          <p:cNvPicPr preferRelativeResize="0"/>
          <p:nvPr/>
        </p:nvPicPr>
        <p:blipFill rotWithShape="1">
          <a:blip r:embed="rId4">
            <a:alphaModFix/>
          </a:blip>
          <a:srcRect b="58227" l="24260" r="54847" t="1533"/>
          <a:stretch/>
        </p:blipFill>
        <p:spPr>
          <a:xfrm>
            <a:off x="951182" y="2139110"/>
            <a:ext cx="1333533" cy="106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90"/>
          <p:cNvPicPr preferRelativeResize="0"/>
          <p:nvPr/>
        </p:nvPicPr>
        <p:blipFill rotWithShape="1">
          <a:blip r:embed="rId4">
            <a:alphaModFix/>
          </a:blip>
          <a:srcRect b="58227" l="0" r="79107" t="1533"/>
          <a:stretch/>
        </p:blipFill>
        <p:spPr>
          <a:xfrm>
            <a:off x="930600" y="3901198"/>
            <a:ext cx="1272701" cy="1015607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90"/>
          <p:cNvSpPr/>
          <p:nvPr/>
        </p:nvSpPr>
        <p:spPr>
          <a:xfrm flipH="1" rot="-2457958">
            <a:off x="2026831" y="4202966"/>
            <a:ext cx="586199" cy="334402"/>
          </a:xfrm>
          <a:prstGeom prst="lightningBol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90"/>
          <p:cNvSpPr txBox="1"/>
          <p:nvPr/>
        </p:nvSpPr>
        <p:spPr>
          <a:xfrm>
            <a:off x="2723225" y="2490900"/>
            <a:ext cx="296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[1,1,1],[1,1,1], …, [1,1,1]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56" name="Google Shape;756;p90"/>
          <p:cNvSpPr txBox="1"/>
          <p:nvPr/>
        </p:nvSpPr>
        <p:spPr>
          <a:xfrm>
            <a:off x="2723225" y="4091100"/>
            <a:ext cx="296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[0,1,1],[0,0,1], …, [1,0,1]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757" name="Google Shape;757;p90"/>
          <p:cNvGrpSpPr/>
          <p:nvPr/>
        </p:nvGrpSpPr>
        <p:grpSpPr>
          <a:xfrm rot="1524028">
            <a:off x="3239588" y="3764375"/>
            <a:ext cx="557561" cy="509990"/>
            <a:chOff x="3199384" y="3693662"/>
            <a:chExt cx="600457" cy="566738"/>
          </a:xfrm>
        </p:grpSpPr>
        <p:pic>
          <p:nvPicPr>
            <p:cNvPr id="758" name="Google Shape;758;p90"/>
            <p:cNvPicPr preferRelativeResize="0"/>
            <p:nvPr/>
          </p:nvPicPr>
          <p:blipFill rotWithShape="1">
            <a:blip r:embed="rId5">
              <a:alphaModFix/>
            </a:blip>
            <a:srcRect b="76422" l="79991" r="6354" t="5885"/>
            <a:stretch/>
          </p:blipFill>
          <p:spPr>
            <a:xfrm rot="-1503764">
              <a:off x="3259524" y="3776974"/>
              <a:ext cx="480176" cy="39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90"/>
            <p:cNvSpPr/>
            <p:nvPr/>
          </p:nvSpPr>
          <p:spPr>
            <a:xfrm rot="-1606104">
              <a:off x="3340790" y="4200013"/>
              <a:ext cx="151204" cy="277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90"/>
          <p:cNvGrpSpPr/>
          <p:nvPr/>
        </p:nvGrpSpPr>
        <p:grpSpPr>
          <a:xfrm rot="1524028">
            <a:off x="4301501" y="3764375"/>
            <a:ext cx="557561" cy="509990"/>
            <a:chOff x="3199384" y="3693662"/>
            <a:chExt cx="600457" cy="566738"/>
          </a:xfrm>
        </p:grpSpPr>
        <p:pic>
          <p:nvPicPr>
            <p:cNvPr id="761" name="Google Shape;761;p90"/>
            <p:cNvPicPr preferRelativeResize="0"/>
            <p:nvPr/>
          </p:nvPicPr>
          <p:blipFill rotWithShape="1">
            <a:blip r:embed="rId5">
              <a:alphaModFix/>
            </a:blip>
            <a:srcRect b="76422" l="79991" r="6354" t="5885"/>
            <a:stretch/>
          </p:blipFill>
          <p:spPr>
            <a:xfrm rot="-1503764">
              <a:off x="3259524" y="3776974"/>
              <a:ext cx="480176" cy="39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2" name="Google Shape;762;p90"/>
            <p:cNvSpPr/>
            <p:nvPr/>
          </p:nvSpPr>
          <p:spPr>
            <a:xfrm rot="-1606104">
              <a:off x="3340790" y="4200013"/>
              <a:ext cx="151204" cy="277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90"/>
          <p:cNvSpPr/>
          <p:nvPr/>
        </p:nvSpPr>
        <p:spPr>
          <a:xfrm flipH="1" rot="-2457958">
            <a:off x="2103031" y="2526566"/>
            <a:ext cx="586199" cy="334402"/>
          </a:xfrm>
          <a:prstGeom prst="lightningBol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1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Protocolo: 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Feedback Previsível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9" name="Google Shape;769;p91"/>
          <p:cNvSpPr txBox="1"/>
          <p:nvPr>
            <p:ph type="ctrTitle"/>
          </p:nvPr>
        </p:nvSpPr>
        <p:spPr>
          <a:xfrm>
            <a:off x="345600" y="1317175"/>
            <a:ext cx="8495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0" name="Google Shape;770;p91"/>
          <p:cNvPicPr preferRelativeResize="0"/>
          <p:nvPr/>
        </p:nvPicPr>
        <p:blipFill rotWithShape="1">
          <a:blip r:embed="rId3">
            <a:alphaModFix/>
          </a:blip>
          <a:srcRect b="7330" l="19826" r="6606" t="19947"/>
          <a:stretch/>
        </p:blipFill>
        <p:spPr>
          <a:xfrm>
            <a:off x="1473000" y="1290750"/>
            <a:ext cx="7213800" cy="401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Glossário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Inteligência: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Eficiência e eficácia em </a:t>
            </a:r>
            <a:r>
              <a:rPr lang="pt-BR"/>
              <a:t>alcançar</a:t>
            </a:r>
            <a:r>
              <a:rPr lang="pt-BR"/>
              <a:t> os seus objetivos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capacidade de aprender com a experiência, resolver problemas e usar o conhecimento para se adaptar a novas situações.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Cognição: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todos os processos mentais associados ao conhecimento, incluindo percepção, pensamento, memória, julgamento e aprendizado.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/>
          <p:nvPr>
            <p:ph type="ctrTitle"/>
          </p:nvPr>
        </p:nvSpPr>
        <p:spPr>
          <a:xfrm>
            <a:off x="468425" y="467350"/>
            <a:ext cx="8126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Protocolo: 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Feedback Imprevisível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6" name="Google Shape;776;p92"/>
          <p:cNvSpPr txBox="1"/>
          <p:nvPr>
            <p:ph type="ctrTitle"/>
          </p:nvPr>
        </p:nvSpPr>
        <p:spPr>
          <a:xfrm>
            <a:off x="345600" y="1317175"/>
            <a:ext cx="8495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7" name="Google Shape;777;p92"/>
          <p:cNvPicPr preferRelativeResize="0"/>
          <p:nvPr/>
        </p:nvPicPr>
        <p:blipFill rotWithShape="1">
          <a:blip r:embed="rId3">
            <a:alphaModFix/>
          </a:blip>
          <a:srcRect b="16308" l="19460" r="6825" t="21821"/>
          <a:stretch/>
        </p:blipFill>
        <p:spPr>
          <a:xfrm>
            <a:off x="1345018" y="1582632"/>
            <a:ext cx="7339949" cy="346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3"/>
          <p:cNvSpPr txBox="1"/>
          <p:nvPr>
            <p:ph type="ctrTitle"/>
          </p:nvPr>
        </p:nvSpPr>
        <p:spPr>
          <a:xfrm>
            <a:off x="468425" y="467350"/>
            <a:ext cx="29301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Dinâmica 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da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35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GridLink</a:t>
            </a:r>
            <a:endParaRPr sz="35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83" name="Google Shape;7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4487" y="0"/>
            <a:ext cx="44580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525" y="152400"/>
            <a:ext cx="5613599" cy="489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4"/>
          <p:cNvSpPr txBox="1"/>
          <p:nvPr>
            <p:ph type="title"/>
          </p:nvPr>
        </p:nvSpPr>
        <p:spPr>
          <a:xfrm>
            <a:off x="311700" y="2078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Agente AIF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p94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AD4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5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Agente de AIF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6" name="Google Shape;796;p95"/>
          <p:cNvSpPr txBox="1"/>
          <p:nvPr>
            <p:ph type="ctrTitle"/>
          </p:nvPr>
        </p:nvSpPr>
        <p:spPr>
          <a:xfrm>
            <a:off x="468425" y="1317175"/>
            <a:ext cx="83250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O agente computacional que construímos para 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interagir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com o </a:t>
            </a:r>
            <a:r>
              <a:rPr lang="pt-BR" sz="2000">
                <a:solidFill>
                  <a:srgbClr val="A93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ambiente pong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por meio da </a:t>
            </a:r>
            <a:r>
              <a:rPr lang="pt-BR" sz="20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GridLink</a:t>
            </a:r>
            <a:endParaRPr sz="2000">
              <a:solidFill>
                <a:srgbClr val="FFAD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95"/>
          <p:cNvSpPr/>
          <p:nvPr/>
        </p:nvSpPr>
        <p:spPr>
          <a:xfrm>
            <a:off x="0" y="643750"/>
            <a:ext cx="345600" cy="362400"/>
          </a:xfrm>
          <a:prstGeom prst="rect">
            <a:avLst/>
          </a:prstGeom>
          <a:solidFill>
            <a:srgbClr val="FFAD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725" y="710875"/>
            <a:ext cx="1495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53230" y="2571750"/>
            <a:ext cx="2904070" cy="23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0687" y="3261079"/>
            <a:ext cx="1440800" cy="1124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95"/>
          <p:cNvGrpSpPr/>
          <p:nvPr/>
        </p:nvGrpSpPr>
        <p:grpSpPr>
          <a:xfrm>
            <a:off x="1595124" y="2517650"/>
            <a:ext cx="6058627" cy="2384576"/>
            <a:chOff x="1747524" y="2441450"/>
            <a:chExt cx="6058627" cy="2384576"/>
          </a:xfrm>
        </p:grpSpPr>
        <p:pic>
          <p:nvPicPr>
            <p:cNvPr id="802" name="Google Shape;802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85167" y="2441450"/>
              <a:ext cx="2904070" cy="2323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95"/>
            <p:cNvPicPr preferRelativeResize="0"/>
            <p:nvPr/>
          </p:nvPicPr>
          <p:blipFill rotWithShape="1">
            <a:blip r:embed="rId4">
              <a:alphaModFix/>
            </a:blip>
            <a:srcRect b="0" l="0" r="8012" t="0"/>
            <a:stretch/>
          </p:blipFill>
          <p:spPr>
            <a:xfrm>
              <a:off x="2160075" y="2502700"/>
              <a:ext cx="2671450" cy="2323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47524" y="3192029"/>
              <a:ext cx="1440800" cy="1124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95"/>
            <p:cNvPicPr preferRelativeResize="0"/>
            <p:nvPr/>
          </p:nvPicPr>
          <p:blipFill rotWithShape="1">
            <a:blip r:embed="rId6">
              <a:alphaModFix/>
            </a:blip>
            <a:srcRect b="0" l="0" r="0" t="1409"/>
            <a:stretch/>
          </p:blipFill>
          <p:spPr>
            <a:xfrm>
              <a:off x="3844775" y="3110700"/>
              <a:ext cx="1497000" cy="100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09150" y="2922112"/>
              <a:ext cx="1497000" cy="1143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6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Entradas e Saídas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2" name="Google Shape;812;p96"/>
          <p:cNvSpPr txBox="1"/>
          <p:nvPr>
            <p:ph type="ctrTitle"/>
          </p:nvPr>
        </p:nvSpPr>
        <p:spPr>
          <a:xfrm>
            <a:off x="468425" y="1240975"/>
            <a:ext cx="8325000" cy="25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O agente receba </a:t>
            </a:r>
            <a:r>
              <a:rPr lang="pt-BR" sz="2000" u="sng">
                <a:latin typeface="Montserrat Medium"/>
                <a:ea typeface="Montserrat Medium"/>
                <a:cs typeface="Montserrat Medium"/>
                <a:sym typeface="Montserrat Medium"/>
              </a:rPr>
              <a:t>observações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b="1" lang="pt-BR" sz="2000">
                <a:solidFill>
                  <a:srgbClr val="668DB3"/>
                </a:solidFill>
                <a:latin typeface="Montserrat"/>
                <a:ea typeface="Montserrat"/>
                <a:cs typeface="Montserrat"/>
                <a:sym typeface="Montserrat"/>
              </a:rPr>
              <a:t>GridLink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Vetores binário de três elementos: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[0,0,0], [0,0,1], ..., [1,1,0], [1,1,1] 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O agente fornece </a:t>
            </a:r>
            <a:r>
              <a:rPr lang="pt-BR" sz="2000" u="sng">
                <a:latin typeface="Montserrat Medium"/>
                <a:ea typeface="Montserrat Medium"/>
                <a:cs typeface="Montserrat Medium"/>
                <a:sym typeface="Montserrat Medium"/>
              </a:rPr>
              <a:t>ações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para a </a:t>
            </a:r>
            <a:r>
              <a:rPr b="1" lang="pt-BR" sz="2000">
                <a:solidFill>
                  <a:srgbClr val="668DB3"/>
                </a:solidFill>
                <a:latin typeface="Montserrat"/>
                <a:ea typeface="Montserrat"/>
                <a:cs typeface="Montserrat"/>
                <a:sym typeface="Montserrat"/>
              </a:rPr>
              <a:t>GridLink</a:t>
            </a:r>
            <a:endParaRPr b="1" sz="2000">
              <a:solidFill>
                <a:srgbClr val="668DB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[0], [1]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13" name="Google Shape;813;p96"/>
          <p:cNvGrpSpPr/>
          <p:nvPr/>
        </p:nvGrpSpPr>
        <p:grpSpPr>
          <a:xfrm>
            <a:off x="5586841" y="2723862"/>
            <a:ext cx="3359187" cy="2171380"/>
            <a:chOff x="1747524" y="2502700"/>
            <a:chExt cx="3594251" cy="2323326"/>
          </a:xfrm>
        </p:grpSpPr>
        <p:pic>
          <p:nvPicPr>
            <p:cNvPr id="814" name="Google Shape;814;p96"/>
            <p:cNvPicPr preferRelativeResize="0"/>
            <p:nvPr/>
          </p:nvPicPr>
          <p:blipFill rotWithShape="1">
            <a:blip r:embed="rId3">
              <a:alphaModFix/>
            </a:blip>
            <a:srcRect b="0" l="12885" r="8012" t="0"/>
            <a:stretch/>
          </p:blipFill>
          <p:spPr>
            <a:xfrm>
              <a:off x="2534275" y="2502700"/>
              <a:ext cx="2297249" cy="2323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7524" y="3192029"/>
              <a:ext cx="1440800" cy="1124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96"/>
            <p:cNvPicPr preferRelativeResize="0"/>
            <p:nvPr/>
          </p:nvPicPr>
          <p:blipFill rotWithShape="1">
            <a:blip r:embed="rId5">
              <a:alphaModFix/>
            </a:blip>
            <a:srcRect b="0" l="0" r="0" t="1409"/>
            <a:stretch/>
          </p:blipFill>
          <p:spPr>
            <a:xfrm>
              <a:off x="3844775" y="3110700"/>
              <a:ext cx="1497000" cy="1000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7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Implementação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 do </a:t>
            </a:r>
            <a:r>
              <a:rPr lang="pt-BR" sz="3500">
                <a:solidFill>
                  <a:srgbClr val="FFAD4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agente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3500">
                <a:solidFill>
                  <a:srgbClr val="FFAD4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AIF</a:t>
            </a:r>
            <a:endParaRPr sz="3500">
              <a:solidFill>
                <a:srgbClr val="FFAD4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2" name="Google Shape;822;p97"/>
          <p:cNvSpPr txBox="1"/>
          <p:nvPr/>
        </p:nvSpPr>
        <p:spPr>
          <a:xfrm>
            <a:off x="-4014300" y="1396825"/>
            <a:ext cx="4014300" cy="3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Utilizamos a biblioteca </a:t>
            </a:r>
            <a:r>
              <a:rPr i="1" lang="pt-BR" sz="1800">
                <a:solidFill>
                  <a:schemeClr val="dk2"/>
                </a:solidFill>
              </a:rPr>
              <a:t>pymdp</a:t>
            </a:r>
            <a:endParaRPr i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800">
                <a:solidFill>
                  <a:schemeClr val="dk2"/>
                </a:solidFill>
              </a:rPr>
              <a:t>Baseada no padrão-ouro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800">
                <a:solidFill>
                  <a:schemeClr val="dk2"/>
                </a:solidFill>
              </a:rPr>
              <a:t>Modular e opensource 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800">
                <a:solidFill>
                  <a:schemeClr val="dk2"/>
                </a:solidFill>
              </a:rPr>
              <a:t>estrutura de dados e funções auxiliares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Definir um Agente baseado AIF: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800">
                <a:solidFill>
                  <a:schemeClr val="dk2"/>
                </a:solidFill>
              </a:rPr>
              <a:t>Definir matriz A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800">
                <a:solidFill>
                  <a:schemeClr val="dk2"/>
                </a:solidFill>
              </a:rPr>
              <a:t>Definir matriz B 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800">
                <a:solidFill>
                  <a:schemeClr val="dk2"/>
                </a:solidFill>
              </a:rPr>
              <a:t>opcionalmente definir C e 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23" name="Google Shape;82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425" y="1639100"/>
            <a:ext cx="3629151" cy="20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7"/>
          <p:cNvSpPr txBox="1"/>
          <p:nvPr>
            <p:ph type="ctrTitle"/>
          </p:nvPr>
        </p:nvSpPr>
        <p:spPr>
          <a:xfrm>
            <a:off x="468425" y="1326450"/>
            <a:ext cx="55695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Utilizamos a biblioteca pymdp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Baseada no padrão-ouro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Modular e opensource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estrutura de dados e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funções auxiliares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Definir um Agente baseado AIF: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Definir matriz </a:t>
            </a: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Definir matriz </a:t>
            </a: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opcionalmente definir </a:t>
            </a: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8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Entradas e Saídas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30" name="Google Shape;830;p98"/>
          <p:cNvSpPr txBox="1"/>
          <p:nvPr>
            <p:ph type="ctrTitle"/>
          </p:nvPr>
        </p:nvSpPr>
        <p:spPr>
          <a:xfrm>
            <a:off x="468425" y="1240975"/>
            <a:ext cx="8325000" cy="25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O agente receba </a:t>
            </a:r>
            <a:r>
              <a:rPr lang="pt-BR" sz="2000" u="sng">
                <a:latin typeface="Montserrat Medium"/>
                <a:ea typeface="Montserrat Medium"/>
                <a:cs typeface="Montserrat Medium"/>
                <a:sym typeface="Montserrat Medium"/>
              </a:rPr>
              <a:t>observações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b="1" lang="pt-BR" sz="2000">
                <a:solidFill>
                  <a:srgbClr val="668DB3"/>
                </a:solidFill>
                <a:latin typeface="Montserrat"/>
                <a:ea typeface="Montserrat"/>
                <a:cs typeface="Montserrat"/>
                <a:sym typeface="Montserrat"/>
              </a:rPr>
              <a:t>GridLink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Vetores binário de três elementos: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[0,0,0], [0,0,1], ..., [1,1,0], [1,1,1] 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O agente fornece </a:t>
            </a:r>
            <a:r>
              <a:rPr lang="pt-BR" sz="2000" u="sng">
                <a:latin typeface="Montserrat Medium"/>
                <a:ea typeface="Montserrat Medium"/>
                <a:cs typeface="Montserrat Medium"/>
                <a:sym typeface="Montserrat Medium"/>
              </a:rPr>
              <a:t>ações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para a </a:t>
            </a:r>
            <a:r>
              <a:rPr b="1" lang="pt-BR" sz="2000">
                <a:solidFill>
                  <a:srgbClr val="668DB3"/>
                </a:solidFill>
                <a:latin typeface="Montserrat"/>
                <a:ea typeface="Montserrat"/>
                <a:cs typeface="Montserrat"/>
                <a:sym typeface="Montserrat"/>
              </a:rPr>
              <a:t>GridLink</a:t>
            </a:r>
            <a:endParaRPr b="1" sz="2000">
              <a:solidFill>
                <a:srgbClr val="668DB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[0], [1]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1" name="Google Shape;831;p98"/>
          <p:cNvGrpSpPr/>
          <p:nvPr/>
        </p:nvGrpSpPr>
        <p:grpSpPr>
          <a:xfrm>
            <a:off x="5586841" y="2723862"/>
            <a:ext cx="3359187" cy="2171380"/>
            <a:chOff x="1747524" y="2502700"/>
            <a:chExt cx="3594251" cy="2323326"/>
          </a:xfrm>
        </p:grpSpPr>
        <p:pic>
          <p:nvPicPr>
            <p:cNvPr id="832" name="Google Shape;832;p98"/>
            <p:cNvPicPr preferRelativeResize="0"/>
            <p:nvPr/>
          </p:nvPicPr>
          <p:blipFill rotWithShape="1">
            <a:blip r:embed="rId3">
              <a:alphaModFix/>
            </a:blip>
            <a:srcRect b="0" l="12885" r="8012" t="0"/>
            <a:stretch/>
          </p:blipFill>
          <p:spPr>
            <a:xfrm>
              <a:off x="2534275" y="2502700"/>
              <a:ext cx="2297249" cy="2323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7524" y="3192029"/>
              <a:ext cx="1440800" cy="1124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98"/>
            <p:cNvPicPr preferRelativeResize="0"/>
            <p:nvPr/>
          </p:nvPicPr>
          <p:blipFill rotWithShape="1">
            <a:blip r:embed="rId5">
              <a:alphaModFix/>
            </a:blip>
            <a:srcRect b="0" l="0" r="0" t="1409"/>
            <a:stretch/>
          </p:blipFill>
          <p:spPr>
            <a:xfrm>
              <a:off x="3844775" y="3110700"/>
              <a:ext cx="1497000" cy="1000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200" y="2143300"/>
            <a:ext cx="4572001" cy="249203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99"/>
          <p:cNvSpPr txBox="1"/>
          <p:nvPr>
            <p:ph type="ctrTitle"/>
          </p:nvPr>
        </p:nvSpPr>
        <p:spPr>
          <a:xfrm>
            <a:off x="468425" y="86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Espaços do agente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1" name="Google Shape;841;p99"/>
          <p:cNvSpPr txBox="1"/>
          <p:nvPr>
            <p:ph type="ctrTitle"/>
          </p:nvPr>
        </p:nvSpPr>
        <p:spPr>
          <a:xfrm>
            <a:off x="468425" y="844075"/>
            <a:ext cx="8325000" cy="32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■"/>
            </a:pPr>
            <a:r>
              <a:rPr lang="pt-BR" sz="1800">
                <a:latin typeface="Montserrat SemiBold"/>
                <a:ea typeface="Montserrat SemiBold"/>
                <a:cs typeface="Montserrat SemiBold"/>
                <a:sym typeface="Montserrat SemiBold"/>
              </a:rPr>
              <a:t>Espaço de </a:t>
            </a:r>
            <a:r>
              <a:rPr lang="pt-BR" sz="1800" u="sng">
                <a:latin typeface="Montserrat SemiBold"/>
                <a:ea typeface="Montserrat SemiBold"/>
                <a:cs typeface="Montserrat SemiBold"/>
                <a:sym typeface="Montserrat SemiBold"/>
              </a:rPr>
              <a:t>observações</a:t>
            </a:r>
            <a:endParaRPr sz="1800" u="sng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Vetor de três elementos binários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1800">
                <a:latin typeface="Montserrat Medium"/>
                <a:ea typeface="Montserrat Medium"/>
                <a:cs typeface="Montserrat Medium"/>
                <a:sym typeface="Montserrat Medium"/>
              </a:rPr>
              <a:t>num_obs = 2³</a:t>
            </a:r>
            <a:br>
              <a:rPr lang="pt-BR" sz="1800"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■"/>
            </a:pPr>
            <a:r>
              <a:rPr lang="pt-BR" sz="1800">
                <a:latin typeface="Montserrat SemiBold"/>
                <a:ea typeface="Montserrat SemiBold"/>
                <a:cs typeface="Montserrat SemiBold"/>
                <a:sym typeface="Montserrat SemiBold"/>
              </a:rPr>
              <a:t>Espaço de </a:t>
            </a:r>
            <a:r>
              <a:rPr lang="pt-BR" sz="1800" u="sng">
                <a:latin typeface="Montserrat SemiBold"/>
                <a:ea typeface="Montserrat SemiBold"/>
                <a:cs typeface="Montserrat SemiBold"/>
                <a:sym typeface="Montserrat SemiBold"/>
              </a:rPr>
              <a:t>estados</a:t>
            </a:r>
            <a:endParaRPr sz="1800" u="sng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Varia na literatura, </a:t>
            </a:r>
            <a:br>
              <a:rPr lang="pt-BR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mas normalmente</a:t>
            </a:r>
            <a:br>
              <a:rPr lang="pt-BR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= num_obs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1800">
                <a:latin typeface="Montserrat Medium"/>
                <a:ea typeface="Montserrat Medium"/>
                <a:cs typeface="Montserrat Medium"/>
                <a:sym typeface="Montserrat Medium"/>
              </a:rPr>
              <a:t>num_states = 2³</a:t>
            </a:r>
            <a:br>
              <a:rPr lang="pt-BR" sz="1800"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■"/>
            </a:pPr>
            <a:r>
              <a:rPr lang="pt-BR" sz="1800">
                <a:latin typeface="Montserrat SemiBold"/>
                <a:ea typeface="Montserrat SemiBold"/>
                <a:cs typeface="Montserrat SemiBold"/>
                <a:sym typeface="Montserrat SemiBold"/>
              </a:rPr>
              <a:t>Espaço de </a:t>
            </a:r>
            <a:r>
              <a:rPr lang="pt-BR" sz="1800" u="sng">
                <a:latin typeface="Montserrat SemiBold"/>
                <a:ea typeface="Montserrat SemiBold"/>
                <a:cs typeface="Montserrat SemiBold"/>
                <a:sym typeface="Montserrat SemiBold"/>
              </a:rPr>
              <a:t>controle</a:t>
            </a:r>
            <a:endParaRPr sz="1800" u="sng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○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Duas ações possíveis</a:t>
            </a:r>
            <a:endParaRPr sz="1800" u="sng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</a:pPr>
            <a:r>
              <a:rPr lang="pt-BR" sz="1800">
                <a:latin typeface="Montserrat Medium"/>
                <a:ea typeface="Montserrat Medium"/>
                <a:cs typeface="Montserrat Medium"/>
                <a:sym typeface="Montserrat Medium"/>
              </a:rPr>
              <a:t>num_controls = 2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0"/>
          <p:cNvSpPr txBox="1"/>
          <p:nvPr>
            <p:ph type="ctrTitle"/>
          </p:nvPr>
        </p:nvSpPr>
        <p:spPr>
          <a:xfrm>
            <a:off x="468425" y="2387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Matrizes do Agente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7" name="Google Shape;847;p100"/>
          <p:cNvSpPr txBox="1"/>
          <p:nvPr>
            <p:ph type="ctrTitle"/>
          </p:nvPr>
        </p:nvSpPr>
        <p:spPr>
          <a:xfrm>
            <a:off x="11225" y="783775"/>
            <a:ext cx="8325000" cy="32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8" name="Google Shape;84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124" y="1113150"/>
            <a:ext cx="5779750" cy="368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1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Dinâmica do Agente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54" name="Google Shape;85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750" y="1624650"/>
            <a:ext cx="8416175" cy="31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203" y="1422650"/>
            <a:ext cx="6427943" cy="32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Nosso contexto histórico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13" y="252175"/>
            <a:ext cx="8307174" cy="47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2"/>
          <p:cNvSpPr txBox="1"/>
          <p:nvPr>
            <p:ph type="title"/>
          </p:nvPr>
        </p:nvSpPr>
        <p:spPr>
          <a:xfrm>
            <a:off x="311700" y="2078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PingPOMDP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1" name="Google Shape;861;p102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A938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631A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3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PingPOMDP</a:t>
            </a:r>
            <a:endParaRPr sz="3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7" name="Google Shape;867;p103"/>
          <p:cNvSpPr txBox="1"/>
          <p:nvPr>
            <p:ph type="ctrTitle"/>
          </p:nvPr>
        </p:nvSpPr>
        <p:spPr>
          <a:xfrm>
            <a:off x="468425" y="1498025"/>
            <a:ext cx="53208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Sistema construído para </a:t>
            </a: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avaliar nossa hipótese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 u="sng">
                <a:latin typeface="Montserrat"/>
                <a:ea typeface="Montserrat"/>
                <a:cs typeface="Montserrat"/>
                <a:sym typeface="Montserrat"/>
              </a:rPr>
              <a:t>Orquestrar experimentos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de interação entre </a:t>
            </a:r>
            <a:r>
              <a:rPr lang="pt-BR" sz="2000">
                <a:solidFill>
                  <a:srgbClr val="FFAD4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agente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2000">
                <a:solidFill>
                  <a:srgbClr val="714C8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ambiente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por meio dos protocolos desenvolvidos no </a:t>
            </a:r>
            <a:r>
              <a:rPr lang="pt-BR" sz="20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</a:t>
            </a:r>
            <a:endParaRPr sz="20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93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103"/>
          <p:cNvSpPr/>
          <p:nvPr/>
        </p:nvSpPr>
        <p:spPr>
          <a:xfrm>
            <a:off x="0" y="643750"/>
            <a:ext cx="345600" cy="362400"/>
          </a:xfrm>
          <a:prstGeom prst="rect">
            <a:avLst/>
          </a:prstGeom>
          <a:solidFill>
            <a:srgbClr val="A938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04"/>
          <p:cNvSpPr txBox="1"/>
          <p:nvPr>
            <p:ph type="ctrTitle"/>
          </p:nvPr>
        </p:nvSpPr>
        <p:spPr>
          <a:xfrm>
            <a:off x="468425" y="467350"/>
            <a:ext cx="786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Tarefas do</a:t>
            </a:r>
            <a:r>
              <a:rPr lang="pt-BR" sz="35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3500">
                <a:solidFill>
                  <a:srgbClr val="A938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PingPOMDP</a:t>
            </a:r>
            <a:endParaRPr sz="3500">
              <a:solidFill>
                <a:srgbClr val="A938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4" name="Google Shape;874;p104"/>
          <p:cNvSpPr txBox="1"/>
          <p:nvPr>
            <p:ph type="ctrTitle"/>
          </p:nvPr>
        </p:nvSpPr>
        <p:spPr>
          <a:xfrm>
            <a:off x="468425" y="1317150"/>
            <a:ext cx="51501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Inicialização e Configuração: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ambiente, agente e interface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Execução de Experimentos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Gerenciamento de Dados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8DB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5" name="Google Shape;87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1000"/>
            <a:ext cx="8839200" cy="196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25" y="190375"/>
            <a:ext cx="8121551" cy="476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50" y="222900"/>
            <a:ext cx="6785574" cy="469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7"/>
          <p:cNvSpPr txBox="1"/>
          <p:nvPr>
            <p:ph type="title"/>
          </p:nvPr>
        </p:nvSpPr>
        <p:spPr>
          <a:xfrm>
            <a:off x="311700" y="2078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Desenho de Experimentos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1" name="Google Shape;891;p107"/>
          <p:cNvSpPr/>
          <p:nvPr/>
        </p:nvSpPr>
        <p:spPr>
          <a:xfrm>
            <a:off x="3414750" y="3022150"/>
            <a:ext cx="2314500" cy="42600"/>
          </a:xfrm>
          <a:prstGeom prst="rect">
            <a:avLst/>
          </a:prstGeom>
          <a:solidFill>
            <a:srgbClr val="714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8"/>
          <p:cNvSpPr txBox="1"/>
          <p:nvPr>
            <p:ph type="ctrTitle"/>
          </p:nvPr>
        </p:nvSpPr>
        <p:spPr>
          <a:xfrm>
            <a:off x="468425" y="467350"/>
            <a:ext cx="7985100" cy="12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Condições Experimentais 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no </a:t>
            </a:r>
            <a:r>
              <a:rPr lang="pt-BR" sz="3600">
                <a:solidFill>
                  <a:srgbClr val="668DB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DishBrain</a:t>
            </a:r>
            <a:endParaRPr sz="3600">
              <a:solidFill>
                <a:srgbClr val="668DB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7" name="Google Shape;897;p108"/>
          <p:cNvSpPr/>
          <p:nvPr/>
        </p:nvSpPr>
        <p:spPr>
          <a:xfrm>
            <a:off x="0" y="654250"/>
            <a:ext cx="369900" cy="362400"/>
          </a:xfrm>
          <a:prstGeom prst="rect">
            <a:avLst/>
          </a:prstGeom>
          <a:solidFill>
            <a:srgbClr val="668D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08"/>
          <p:cNvSpPr txBox="1"/>
          <p:nvPr>
            <p:ph type="ctrTitle"/>
          </p:nvPr>
        </p:nvSpPr>
        <p:spPr>
          <a:xfrm>
            <a:off x="468425" y="1850575"/>
            <a:ext cx="8675700" cy="27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■"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(In Silico): controle aleatório da raquete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■"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CTL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(Media-Only Controls): MEA vazia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■"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HCC/MCC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(Cortical Cells): MEA com neurônios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■"/>
            </a:pPr>
            <a:r>
              <a:rPr b="1" lang="pt-BR" sz="2000">
                <a:highlight>
                  <a:srgbClr val="FFAD40"/>
                </a:highlight>
                <a:latin typeface="Montserrat"/>
                <a:ea typeface="Montserrat"/>
                <a:cs typeface="Montserrat"/>
                <a:sym typeface="Montserrat"/>
              </a:rPr>
              <a:t>STIM</a:t>
            </a:r>
            <a:r>
              <a:rPr lang="pt-BR" sz="2000">
                <a:highlight>
                  <a:srgbClr val="FFAD40"/>
                </a:highlight>
                <a:latin typeface="Montserrat"/>
                <a:ea typeface="Montserrat"/>
                <a:cs typeface="Montserrat"/>
                <a:sym typeface="Montserrat"/>
              </a:rPr>
              <a:t> (Stimulus): sensorial  com feedback </a:t>
            </a:r>
            <a:endParaRPr sz="2000">
              <a:highlight>
                <a:srgbClr val="FFAD4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■"/>
            </a:pPr>
            <a:r>
              <a:rPr b="1" lang="pt-BR" sz="2000">
                <a:highlight>
                  <a:srgbClr val="FFAD40"/>
                </a:highlight>
                <a:latin typeface="Montserrat"/>
                <a:ea typeface="Montserrat"/>
                <a:cs typeface="Montserrat"/>
                <a:sym typeface="Montserrat"/>
              </a:rPr>
              <a:t>SIL</a:t>
            </a:r>
            <a:r>
              <a:rPr lang="pt-BR" sz="2000">
                <a:highlight>
                  <a:srgbClr val="FFAD40"/>
                </a:highlight>
                <a:latin typeface="Montserrat"/>
                <a:ea typeface="Montserrat"/>
                <a:cs typeface="Montserrat"/>
                <a:sym typeface="Montserrat"/>
              </a:rPr>
              <a:t> (Silent): sensorial  sem feedback          </a:t>
            </a:r>
            <a:r>
              <a:rPr lang="pt-BR" sz="100">
                <a:highlight>
                  <a:srgbClr val="FFAD40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">
              <a:highlight>
                <a:srgbClr val="FFAD4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■"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RST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(Rest Sessions): nenhum estímulo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Font typeface="Montserrat"/>
              <a:buChar char="■"/>
            </a:pPr>
            <a:r>
              <a:rPr b="1"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NF</a:t>
            </a: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(No Feedback): nenhum estímulo + sem resetar bola</a:t>
            </a:r>
            <a:endParaRPr sz="2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9"/>
          <p:cNvSpPr/>
          <p:nvPr/>
        </p:nvSpPr>
        <p:spPr>
          <a:xfrm>
            <a:off x="4868325" y="2647575"/>
            <a:ext cx="3460800" cy="207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09"/>
          <p:cNvSpPr/>
          <p:nvPr/>
        </p:nvSpPr>
        <p:spPr>
          <a:xfrm>
            <a:off x="904250" y="2658217"/>
            <a:ext cx="3806700" cy="205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09"/>
          <p:cNvSpPr/>
          <p:nvPr/>
        </p:nvSpPr>
        <p:spPr>
          <a:xfrm>
            <a:off x="904250" y="371925"/>
            <a:ext cx="3063000" cy="212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09"/>
          <p:cNvSpPr/>
          <p:nvPr/>
        </p:nvSpPr>
        <p:spPr>
          <a:xfrm>
            <a:off x="4134475" y="371925"/>
            <a:ext cx="4194900" cy="212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09"/>
          <p:cNvSpPr txBox="1"/>
          <p:nvPr/>
        </p:nvSpPr>
        <p:spPr>
          <a:xfrm>
            <a:off x="2190038" y="1951225"/>
            <a:ext cx="4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109"/>
          <p:cNvSpPr txBox="1"/>
          <p:nvPr/>
        </p:nvSpPr>
        <p:spPr>
          <a:xfrm>
            <a:off x="5891125" y="1951213"/>
            <a:ext cx="6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CTL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9" name="Google Shape;909;p109"/>
          <p:cNvSpPr txBox="1"/>
          <p:nvPr/>
        </p:nvSpPr>
        <p:spPr>
          <a:xfrm>
            <a:off x="5801169" y="4193275"/>
            <a:ext cx="15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HCC/MCC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0" name="Google Shape;910;p109"/>
          <p:cNvSpPr txBox="1"/>
          <p:nvPr/>
        </p:nvSpPr>
        <p:spPr>
          <a:xfrm>
            <a:off x="2493505" y="4193264"/>
            <a:ext cx="6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RST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1" name="Google Shape;91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463" y="557600"/>
            <a:ext cx="156288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838" y="557588"/>
            <a:ext cx="3614161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875" y="2879938"/>
            <a:ext cx="3223441" cy="1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925" y="2807950"/>
            <a:ext cx="2679600" cy="1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0"/>
          <p:cNvSpPr/>
          <p:nvPr/>
        </p:nvSpPr>
        <p:spPr>
          <a:xfrm>
            <a:off x="5188773" y="2602448"/>
            <a:ext cx="3909000" cy="247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10"/>
          <p:cNvSpPr/>
          <p:nvPr/>
        </p:nvSpPr>
        <p:spPr>
          <a:xfrm>
            <a:off x="5187725" y="220750"/>
            <a:ext cx="3909000" cy="22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110"/>
          <p:cNvPicPr preferRelativeResize="0"/>
          <p:nvPr/>
        </p:nvPicPr>
        <p:blipFill rotWithShape="1">
          <a:blip r:embed="rId3">
            <a:alphaModFix/>
          </a:blip>
          <a:srcRect b="0" l="0" r="0" t="3269"/>
          <a:stretch/>
        </p:blipFill>
        <p:spPr>
          <a:xfrm>
            <a:off x="586499" y="2691851"/>
            <a:ext cx="4149675" cy="20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10"/>
          <p:cNvSpPr/>
          <p:nvPr/>
        </p:nvSpPr>
        <p:spPr>
          <a:xfrm>
            <a:off x="522050" y="2598750"/>
            <a:ext cx="4496700" cy="247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10"/>
          <p:cNvSpPr txBox="1"/>
          <p:nvPr/>
        </p:nvSpPr>
        <p:spPr>
          <a:xfrm>
            <a:off x="2493505" y="4345664"/>
            <a:ext cx="6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4" name="Google Shape;924;p110"/>
          <p:cNvSpPr/>
          <p:nvPr/>
        </p:nvSpPr>
        <p:spPr>
          <a:xfrm>
            <a:off x="522050" y="240100"/>
            <a:ext cx="4533600" cy="22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851" y="279526"/>
            <a:ext cx="4424700" cy="2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10"/>
          <p:cNvSpPr/>
          <p:nvPr/>
        </p:nvSpPr>
        <p:spPr>
          <a:xfrm>
            <a:off x="894625" y="270725"/>
            <a:ext cx="561600" cy="474600"/>
          </a:xfrm>
          <a:prstGeom prst="rect">
            <a:avLst/>
          </a:prstGeom>
          <a:solidFill>
            <a:srgbClr val="F8F8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7" name="Google Shape;927;p110"/>
          <p:cNvPicPr preferRelativeResize="0"/>
          <p:nvPr/>
        </p:nvPicPr>
        <p:blipFill rotWithShape="1">
          <a:blip r:embed="rId5">
            <a:alphaModFix/>
          </a:blip>
          <a:srcRect b="0" l="5145" r="2807" t="3128"/>
          <a:stretch/>
        </p:blipFill>
        <p:spPr>
          <a:xfrm>
            <a:off x="5225500" y="256945"/>
            <a:ext cx="3833425" cy="21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3846" y="2750428"/>
            <a:ext cx="2784345" cy="22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1"/>
          <p:cNvSpPr txBox="1"/>
          <p:nvPr>
            <p:ph type="ctrTitle"/>
          </p:nvPr>
        </p:nvSpPr>
        <p:spPr>
          <a:xfrm>
            <a:off x="468425" y="467350"/>
            <a:ext cx="7985100" cy="12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Condições Experimentais 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no </a:t>
            </a:r>
            <a:r>
              <a:rPr lang="pt-BR" sz="3600">
                <a:solidFill>
                  <a:srgbClr val="A938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PingPOMDP</a:t>
            </a:r>
            <a:endParaRPr sz="3600">
              <a:solidFill>
                <a:srgbClr val="A938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4" name="Google Shape;934;p111"/>
          <p:cNvSpPr/>
          <p:nvPr/>
        </p:nvSpPr>
        <p:spPr>
          <a:xfrm>
            <a:off x="0" y="654250"/>
            <a:ext cx="369900" cy="362400"/>
          </a:xfrm>
          <a:prstGeom prst="rect">
            <a:avLst/>
          </a:prstGeom>
          <a:solidFill>
            <a:srgbClr val="A938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11"/>
          <p:cNvSpPr txBox="1"/>
          <p:nvPr>
            <p:ph type="ctrTitle"/>
          </p:nvPr>
        </p:nvSpPr>
        <p:spPr>
          <a:xfrm>
            <a:off x="468425" y="1850575"/>
            <a:ext cx="8675700" cy="27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■"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AC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(Agente Controle): controle aleatório da raquete (IS)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■"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AU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(Agente Crenças Uniforme): inerte a estímulos ~(CTL/RST)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■"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AA</a:t>
            </a: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 (Agente Crenças Aleatórias): grupo tratamento ~(HCC/MCC)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b="1" lang="pt-BR" sz="1900">
                <a:latin typeface="Montserrat"/>
                <a:ea typeface="Montserrat"/>
                <a:cs typeface="Montserrat"/>
                <a:sym typeface="Montserrat"/>
              </a:rPr>
              <a:t>STIM</a:t>
            </a: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 (Com Feedback): sensorial com feedback ~(STIM)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b="1" lang="pt-BR" sz="1900">
                <a:latin typeface="Montserrat"/>
                <a:ea typeface="Montserrat"/>
                <a:cs typeface="Montserrat"/>
                <a:sym typeface="Montserrat"/>
              </a:rPr>
              <a:t>SIL</a:t>
            </a: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 (Silent): sensorial sem feedback ~(SIL)   </a:t>
            </a:r>
            <a:br>
              <a:rPr lang="pt-BR" sz="1900">
                <a:latin typeface="Montserrat"/>
                <a:ea typeface="Montserrat"/>
                <a:cs typeface="Montserrat"/>
                <a:sym typeface="Montserrat"/>
              </a:rPr>
            </a:b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■"/>
            </a:pPr>
            <a:r>
              <a:rPr b="1" lang="pt-BR" sz="1900">
                <a:latin typeface="Montserrat"/>
                <a:ea typeface="Montserrat"/>
                <a:cs typeface="Montserrat"/>
                <a:sym typeface="Montserrat"/>
              </a:rPr>
              <a:t>Sementes aleatórias</a:t>
            </a: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 também definem a condição experimental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